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38"/>
  </p:notesMasterIdLst>
  <p:handoutMasterIdLst>
    <p:handoutMasterId r:id="rId39"/>
  </p:handoutMasterIdLst>
  <p:sldIdLst>
    <p:sldId id="257" r:id="rId3"/>
    <p:sldId id="286" r:id="rId4"/>
    <p:sldId id="263" r:id="rId5"/>
    <p:sldId id="283" r:id="rId6"/>
    <p:sldId id="285" r:id="rId7"/>
    <p:sldId id="269" r:id="rId8"/>
    <p:sldId id="284" r:id="rId9"/>
    <p:sldId id="287" r:id="rId10"/>
    <p:sldId id="288" r:id="rId11"/>
    <p:sldId id="289" r:id="rId12"/>
    <p:sldId id="290" r:id="rId13"/>
    <p:sldId id="292" r:id="rId14"/>
    <p:sldId id="291" r:id="rId15"/>
    <p:sldId id="293" r:id="rId16"/>
    <p:sldId id="294" r:id="rId17"/>
    <p:sldId id="295" r:id="rId18"/>
    <p:sldId id="296" r:id="rId19"/>
    <p:sldId id="300" r:id="rId20"/>
    <p:sldId id="297" r:id="rId21"/>
    <p:sldId id="298" r:id="rId22"/>
    <p:sldId id="299"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2424" autoAdjust="0"/>
  </p:normalViewPr>
  <p:slideViewPr>
    <p:cSldViewPr snapToGrid="0">
      <p:cViewPr varScale="1">
        <p:scale>
          <a:sx n="81" d="100"/>
          <a:sy n="81" d="100"/>
        </p:scale>
        <p:origin x="-91" y="-355"/>
      </p:cViewPr>
      <p:guideLst>
        <p:guide orient="horz" pos="2160"/>
        <p:guide pos="3840"/>
      </p:guideLst>
    </p:cSldViewPr>
  </p:slideViewPr>
  <p:notesTextViewPr>
    <p:cViewPr>
      <p:scale>
        <a:sx n="1" d="1"/>
        <a:sy n="1" d="1"/>
      </p:scale>
      <p:origin x="0" y="0"/>
    </p:cViewPr>
  </p:notesTextViewPr>
  <p:sorterViewPr>
    <p:cViewPr>
      <p:scale>
        <a:sx n="100" d="100"/>
        <a:sy n="100" d="100"/>
      </p:scale>
      <p:origin x="0" y="-15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BCAFC7A-71DD-4C2C-B63D-60FDC7DD5449}" type="datetimeFigureOut">
              <a:rPr lang="en-US" smtClean="0"/>
              <a:t>12/13/2017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DA6FC261-E491-4C42-A663-B95247CC46D9}" type="slidenum">
              <a:rPr lang="en-US" smtClean="0"/>
              <a:t>‹Nº›</a:t>
            </a:fld>
            <a:endParaRPr lang="en-US"/>
          </a:p>
        </p:txBody>
      </p:sp>
    </p:spTree>
    <p:extLst>
      <p:ext uri="{BB962C8B-B14F-4D97-AF65-F5344CB8AC3E}">
        <p14:creationId xmlns:p14="http://schemas.microsoft.com/office/powerpoint/2010/main" val="1622031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85ECAFD-F005-4163-B10D-85806DC43F93}" type="datetimeFigureOut">
              <a:rPr lang="en-US" smtClean="0"/>
              <a:t>12/13/2017</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33E963C-1534-4F8D-B2A7-66D81AA25953}" type="slidenum">
              <a:rPr lang="en-US" smtClean="0"/>
              <a:t>‹Nº›</a:t>
            </a:fld>
            <a:endParaRPr lang="en-US"/>
          </a:p>
        </p:txBody>
      </p:sp>
    </p:spTree>
    <p:extLst>
      <p:ext uri="{BB962C8B-B14F-4D97-AF65-F5344CB8AC3E}">
        <p14:creationId xmlns:p14="http://schemas.microsoft.com/office/powerpoint/2010/main" val="281185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lgn="r" defTabSz="457200">
              <a:buNone/>
            </a:pPr>
            <a:fld id="{5257B995-136A-4A15-87A5-26420C3C1021}"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98792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lgn="r" defTabSz="457200">
              <a:buNone/>
            </a:pPr>
            <a:fld id="{5257B995-136A-4A15-87A5-26420C3C1021}" type="slidenum">
              <a:rPr lang="en-US" sz="1200" b="0" i="0">
                <a:latin typeface="Calibri"/>
                <a:ea typeface="+mn-ea"/>
                <a:cs typeface="+mn-cs"/>
              </a:rPr>
              <a:t>3</a:t>
            </a:fld>
            <a:endParaRPr lang="en-US" sz="1200" b="0" i="0">
              <a:latin typeface="Calibri"/>
              <a:ea typeface="+mn-ea"/>
              <a:cs typeface="+mn-cs"/>
            </a:endParaRPr>
          </a:p>
        </p:txBody>
      </p:sp>
    </p:spTree>
    <p:extLst>
      <p:ext uri="{BB962C8B-B14F-4D97-AF65-F5344CB8AC3E}">
        <p14:creationId xmlns:p14="http://schemas.microsoft.com/office/powerpoint/2010/main" val="732057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a:defRPr lang="en-US" sz="1400" cap="small" dirty="0" smtClean="0">
                <a:solidFill>
                  <a:schemeClr val="bg2">
                    <a:lumMod val="40000"/>
                    <a:lumOff val="60000"/>
                  </a:schemeClr>
                </a:solidFill>
                <a:latin typeface="+mj-lt"/>
                <a:ea typeface="+mj-ea"/>
                <a:cs typeface="+mj-cs"/>
              </a:defRPr>
            </a:lvl1pPr>
          </a:lstStyle>
          <a:p>
            <a:pPr marL="0" lvl="0" indent="0">
              <a:buNone/>
            </a:pPr>
            <a:r>
              <a:rPr lang="es-ES" smtClean="0"/>
              <a:t>Haga clic para modificar el estilo de texto del patrón</a:t>
            </a: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algn="l" defTabSz="457200">
              <a:buNone/>
            </a:pPr>
            <a:r>
              <a:rPr lang="en-US" sz="1800" b="0" i="0">
                <a:latin typeface="Century Gothic"/>
                <a:ea typeface="+mn-ea"/>
                <a:cs typeface="+mn-cs"/>
              </a:rPr>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algn="l" defTabSz="457200">
              <a:buNone/>
            </a:pPr>
            <a:r>
              <a:rPr lang="en-US" sz="1800" b="0" i="0">
                <a:latin typeface="Century Gothic"/>
                <a:ea typeface="+mn-ea"/>
                <a:cs typeface="+mn-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3276600"/>
          </a:xfrm>
        </p:spPr>
        <p:txBody>
          <a:bodyPr/>
          <a:lstStyle>
            <a:lvl1pPr>
              <a:defRPr sz="4800"/>
            </a:lvl1pPr>
          </a:lstStyle>
          <a:p>
            <a:r>
              <a:rPr lang="es-ES" smtClean="0"/>
              <a:t>Haga clic para modificar el estilo de título del patrón</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
        <p:nvSpPr>
          <p:cNvPr id="8" name="Text Placeholder 3"/>
          <p:cNvSpPr>
            <a:spLocks noGrp="1"/>
          </p:cNvSpPr>
          <p:nvPr>
            <p:ph type="body" sz="half" idx="2"/>
          </p:nvPr>
        </p:nvSpPr>
        <p:spPr>
          <a:xfrm>
            <a:off x="1574801" y="4953000"/>
            <a:ext cx="7999315" cy="1074057"/>
          </a:xfrm>
        </p:spPr>
        <p:txBody>
          <a:bodyPr anchor="t">
            <a:normAutofit/>
          </a:bodyPr>
          <a:lstStyle>
            <a:lvl1pPr marL="0" indent="0">
              <a:buNone/>
              <a:defRPr lang="en-US" sz="1800" b="0" i="0" kern="1200"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algn="l" defTabSz="457200">
              <a:buNone/>
            </a:pPr>
            <a:r>
              <a:rPr lang="en-US" sz="12200" b="0" i="0" kern="1200" dirty="0" smtClean="0">
                <a:solidFill>
                  <a:schemeClr val="bg2">
                    <a:lumMod val="40000"/>
                    <a:lumOff val="60000"/>
                  </a:schemeClr>
                </a:solidFill>
                <a:latin typeface="Arial"/>
                <a:ea typeface="+mj-ea"/>
                <a:cs typeface="+mj-cs"/>
              </a:rPr>
              <a:t>“ </a:t>
            </a:r>
            <a:endParaRPr lang="en-US" sz="12200" b="0" i="0" kern="1200" dirty="0">
              <a:solidFill>
                <a:schemeClr val="bg2">
                  <a:lumMod val="40000"/>
                  <a:lumOff val="60000"/>
                </a:schemeClr>
              </a:solidFill>
              <a:latin typeface="Arial"/>
              <a:ea typeface="+mj-ea"/>
              <a:cs typeface="+mj-cs"/>
            </a:endParaRPr>
          </a:p>
        </p:txBody>
      </p:sp>
      <p:sp>
        <p:nvSpPr>
          <p:cNvPr id="15" name="TextBox 14"/>
          <p:cNvSpPr txBox="1"/>
          <p:nvPr/>
        </p:nvSpPr>
        <p:spPr>
          <a:xfrm>
            <a:off x="9334033" y="3316513"/>
            <a:ext cx="801912" cy="1969770"/>
          </a:xfrm>
          <a:prstGeom prst="rect">
            <a:avLst/>
          </a:prstGeom>
          <a:noFill/>
        </p:spPr>
        <p:txBody>
          <a:bodyPr wrap="square" rtlCol="0">
            <a:spAutoFit/>
          </a:bodyPr>
          <a:lstStyle>
            <a:defPPr>
              <a:defRPr lang="en-US"/>
            </a:defPPr>
            <a:lvl1pPr lvl="0" algn="r">
              <a:defRPr sz="12200" b="0" i="0">
                <a:solidFill>
                  <a:schemeClr val="bg2">
                    <a:lumMod val="40000"/>
                    <a:lumOff val="60000"/>
                  </a:schemeClr>
                </a:solidFill>
                <a:latin typeface="Arial"/>
                <a:ea typeface="+mj-ea"/>
                <a:cs typeface="+mj-cs"/>
              </a:defRPr>
            </a:lvl1pPr>
          </a:lstStyle>
          <a:p>
            <a:pPr marL="0" lvl="0" algn="r" defTabSz="457200" rtl="0" eaLnBrk="1" latinLnBrk="0" hangingPunct="1">
              <a:buNone/>
            </a:pPr>
            <a:r>
              <a:rPr lang="en-US" sz="12200" b="0" i="0" kern="1200" dirty="0" smtClean="0">
                <a:solidFill>
                  <a:schemeClr val="bg2">
                    <a:lumMod val="40000"/>
                    <a:lumOff val="60000"/>
                  </a:schemeClr>
                </a:solidFill>
                <a:latin typeface="Arial"/>
                <a:ea typeface="+mj-ea"/>
                <a:cs typeface="+mj-cs"/>
              </a:rPr>
              <a:t>”</a:t>
            </a:r>
            <a:endParaRPr lang="en-US" sz="12200" b="0" i="0" kern="1200" dirty="0">
              <a:solidFill>
                <a:schemeClr val="bg2">
                  <a:lumMod val="40000"/>
                  <a:lumOff val="60000"/>
                </a:schemeClr>
              </a:solidFill>
              <a:latin typeface="Arial"/>
              <a:ea typeface="+mj-ea"/>
              <a:cs typeface="+mj-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
        <p:nvSpPr>
          <p:cNvPr id="10" name="Text Placeholder 3"/>
          <p:cNvSpPr>
            <a:spLocks noGrp="1"/>
          </p:cNvSpPr>
          <p:nvPr>
            <p:ph type="body" sz="half" idx="2"/>
          </p:nvPr>
        </p:nvSpPr>
        <p:spPr>
          <a:xfrm>
            <a:off x="1154954" y="4350657"/>
            <a:ext cx="8825659" cy="16764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3" name="Text Placeholder 3"/>
          <p:cNvSpPr>
            <a:spLocks noGrp="1"/>
          </p:cNvSpPr>
          <p:nvPr>
            <p:ph type="body" sz="half" idx="13"/>
          </p:nvPr>
        </p:nvSpPr>
        <p:spPr>
          <a:xfrm>
            <a:off x="1154953" y="3848610"/>
            <a:ext cx="8825659" cy="588517"/>
          </a:xfrm>
        </p:spPr>
        <p:txBody>
          <a:bodyPr anchor="b">
            <a:normAutofit/>
          </a:bodyPr>
          <a:lstStyle>
            <a:lvl1pPr marL="0" indent="0" algn="l" defTabSz="457200" rtl="0" eaLnBrk="1" latinLnBrk="0" hangingPunct="1">
              <a:buNone/>
              <a:defRPr lang="en-US" sz="3600" b="0" i="0" kern="1200" cap="none"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3"/>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9" name="Picture Placeholder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30" name="Picture Placeholder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31" name="Picture Placeholder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652463" y="430213"/>
            <a:ext cx="7423149" cy="58261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7" name="Date Placeholder 2"/>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12/13/2017</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1">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2">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rotWithShape="1">
          <a:blip r:embed="rId23">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4">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12/13/2017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‹Nº›</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3" r:id="rId14"/>
    <p:sldLayoutId id="2147483665" r:id="rId15"/>
    <p:sldLayoutId id="2147483669" r:id="rId16"/>
    <p:sldLayoutId id="2147483670" r:id="rId17"/>
    <p:sldLayoutId id="2147483658" r:id="rId18"/>
    <p:sldLayoutId id="2147483659" r:id="rId19"/>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Rectángulo 3"/>
          <p:cNvSpPr>
            <a:spLocks noGrp="1"/>
          </p:cNvSpPr>
          <p:nvPr>
            <p:ph type="ctrTitle"/>
          </p:nvPr>
        </p:nvSpPr>
        <p:spPr>
          <a:xfrm>
            <a:off x="2283397" y="1712068"/>
            <a:ext cx="7697216" cy="2121730"/>
          </a:xfrm>
        </p:spPr>
        <p:txBody>
          <a:bodyPr/>
          <a:lstStyle/>
          <a:p>
            <a:r>
              <a:rPr lang="es-ES" sz="2400" dirty="0"/>
              <a:t>Licitación Pública Internacional por etapas múltiples para el Dragado de Profundización y Obras Complementarias del Puerto de Quequén</a:t>
            </a:r>
          </a:p>
        </p:txBody>
      </p:sp>
      <p:sp>
        <p:nvSpPr>
          <p:cNvPr id="5" name="Rectángulo 4"/>
          <p:cNvSpPr>
            <a:spLocks noGrp="1"/>
          </p:cNvSpPr>
          <p:nvPr>
            <p:ph type="subTitle" idx="1"/>
          </p:nvPr>
        </p:nvSpPr>
        <p:spPr/>
        <p:txBody>
          <a:bodyPr>
            <a:noAutofit/>
          </a:bodyPr>
          <a:lstStyle/>
          <a:p>
            <a:pPr marL="0" indent="0" algn="l">
              <a:buNone/>
            </a:pPr>
            <a:r>
              <a:rPr lang="es-ES" sz="2800" b="1" dirty="0" smtClean="0"/>
              <a:t>jornada informativa  - data </a:t>
            </a:r>
            <a:r>
              <a:rPr lang="es-ES" sz="2800" b="1" dirty="0" err="1" smtClean="0"/>
              <a:t>room</a:t>
            </a:r>
            <a:endParaRPr lang="es-ES" sz="2800" b="1" dirty="0" smtClean="0"/>
          </a:p>
          <a:p>
            <a:pPr marL="0" indent="0" algn="r">
              <a:buNone/>
            </a:pPr>
            <a:r>
              <a:rPr lang="es-ES" sz="2800" b="1" dirty="0" smtClean="0"/>
              <a:t>15 de diciembre de 2017</a:t>
            </a:r>
            <a:endParaRPr lang="es-ES" sz="2800" b="1" dirty="0"/>
          </a:p>
        </p:txBody>
      </p:sp>
      <p:pic>
        <p:nvPicPr>
          <p:cNvPr id="2" name="Imagen 1"/>
          <p:cNvPicPr>
            <a:picLocks noChangeAspect="1"/>
          </p:cNvPicPr>
          <p:nvPr/>
        </p:nvPicPr>
        <p:blipFill>
          <a:blip r:embed="rId3"/>
          <a:stretch>
            <a:fillRect/>
          </a:stretch>
        </p:blipFill>
        <p:spPr>
          <a:xfrm>
            <a:off x="3878902" y="583571"/>
            <a:ext cx="3856400" cy="1313412"/>
          </a:xfrm>
          <a:prstGeom prst="rect">
            <a:avLst/>
          </a:prstGeom>
          <a:effectLst>
            <a:outerShdw blurRad="50800" dist="50800" dir="5400000" algn="ctr" rotWithShape="0">
              <a:srgbClr val="FFFFFF"/>
            </a:outerShdw>
          </a:effectLst>
          <a:scene3d>
            <a:camera prst="orthographicFront"/>
            <a:lightRig rig="threePt" dir="t"/>
          </a:scene3d>
          <a:sp3d prstMaterial="matte"/>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651753" y="1799618"/>
            <a:ext cx="10875524" cy="4227440"/>
          </a:xfrm>
        </p:spPr>
        <p:txBody>
          <a:bodyPr>
            <a:normAutofit fontScale="92500" lnSpcReduction="10000"/>
          </a:bodyPr>
          <a:lstStyle/>
          <a:p>
            <a:pPr lvl="0"/>
            <a:r>
              <a:rPr lang="es-ES" sz="2400" dirty="0" smtClean="0">
                <a:solidFill>
                  <a:schemeClr val="tx1"/>
                </a:solidFill>
              </a:rPr>
              <a:t>Creado por Resolución 10/12 del CGPQ consistente en UN (1) dólar americano por cada tonelada exportada </a:t>
            </a:r>
            <a:r>
              <a:rPr lang="es-ES" sz="2400" dirty="0">
                <a:solidFill>
                  <a:schemeClr val="tx1"/>
                </a:solidFill>
              </a:rPr>
              <a:t>o importada por Puerto </a:t>
            </a:r>
            <a:r>
              <a:rPr lang="es-ES" sz="2400" dirty="0" smtClean="0">
                <a:solidFill>
                  <a:schemeClr val="tx1"/>
                </a:solidFill>
              </a:rPr>
              <a:t>Quequén.</a:t>
            </a:r>
          </a:p>
          <a:p>
            <a:pPr lvl="0"/>
            <a:r>
              <a:rPr lang="es-ES" sz="2400" b="1" dirty="0" smtClean="0">
                <a:solidFill>
                  <a:schemeClr val="tx1"/>
                </a:solidFill>
              </a:rPr>
              <a:t>Obligados al pago</a:t>
            </a:r>
            <a:r>
              <a:rPr lang="es-ES" sz="2400" dirty="0" smtClean="0">
                <a:solidFill>
                  <a:schemeClr val="tx1"/>
                </a:solidFill>
              </a:rPr>
              <a:t>: Exportadores e Importadores que operan en Puerto Quequén.</a:t>
            </a:r>
          </a:p>
          <a:p>
            <a:pPr lvl="0"/>
            <a:r>
              <a:rPr lang="es-ES" sz="2400" dirty="0" smtClean="0">
                <a:solidFill>
                  <a:schemeClr val="tx1"/>
                </a:solidFill>
              </a:rPr>
              <a:t>La propiedad </a:t>
            </a:r>
            <a:r>
              <a:rPr lang="es-ES" sz="2400" dirty="0">
                <a:solidFill>
                  <a:schemeClr val="tx1"/>
                </a:solidFill>
              </a:rPr>
              <a:t>fiduciaria </a:t>
            </a:r>
            <a:r>
              <a:rPr lang="es-ES" sz="2400" dirty="0" smtClean="0">
                <a:solidFill>
                  <a:schemeClr val="tx1"/>
                </a:solidFill>
              </a:rPr>
              <a:t>fue cedida </a:t>
            </a:r>
            <a:r>
              <a:rPr lang="es-ES" sz="2400" dirty="0">
                <a:solidFill>
                  <a:schemeClr val="tx1"/>
                </a:solidFill>
              </a:rPr>
              <a:t>al </a:t>
            </a:r>
            <a:r>
              <a:rPr lang="es-ES" sz="2400" b="1" dirty="0">
                <a:solidFill>
                  <a:schemeClr val="tx1"/>
                </a:solidFill>
              </a:rPr>
              <a:t>Fideicomiso del Programa de Profundización y Modernización del Puerto de Quequén </a:t>
            </a:r>
            <a:r>
              <a:rPr lang="es-ES" sz="2400" dirty="0">
                <a:solidFill>
                  <a:schemeClr val="tx1"/>
                </a:solidFill>
              </a:rPr>
              <a:t>y cuyo fiduciario es el Banco de la Nación Argentina. </a:t>
            </a:r>
            <a:endParaRPr lang="es-ES" sz="2400" dirty="0" smtClean="0">
              <a:solidFill>
                <a:schemeClr val="tx1"/>
              </a:solidFill>
            </a:endParaRPr>
          </a:p>
          <a:p>
            <a:pPr lvl="0"/>
            <a:endParaRPr lang="es-ES" sz="2400" dirty="0">
              <a:solidFill>
                <a:schemeClr val="tx1"/>
              </a:solidFill>
            </a:endParaRPr>
          </a:p>
          <a:p>
            <a:pPr lvl="0"/>
            <a:r>
              <a:rPr lang="es-ES" sz="2400" dirty="0" smtClean="0">
                <a:solidFill>
                  <a:schemeClr val="tx1"/>
                </a:solidFill>
              </a:rPr>
              <a:t>Estará vigente hasta que se haya finalizado el repago </a:t>
            </a:r>
            <a:r>
              <a:rPr lang="es-ES" sz="2400" dirty="0">
                <a:solidFill>
                  <a:schemeClr val="tx1"/>
                </a:solidFill>
              </a:rPr>
              <a:t>de la totalidad las erogaciones correspondientes a la obra de profundización incluyendo capital e intereses de la financiación y toda otra obligación cuya causa directa o indirecta fuera la mencionada </a:t>
            </a:r>
            <a:r>
              <a:rPr lang="es-ES" sz="2400" dirty="0" smtClean="0">
                <a:solidFill>
                  <a:schemeClr val="tx1"/>
                </a:solidFill>
              </a:rPr>
              <a:t>obra.</a:t>
            </a:r>
            <a:endParaRPr lang="es-ES" sz="2400" dirty="0">
              <a:solidFill>
                <a:schemeClr val="tx1"/>
              </a:solidFill>
            </a:endParaRPr>
          </a:p>
          <a:p>
            <a:endParaRPr lang="es-ES" dirty="0"/>
          </a:p>
        </p:txBody>
      </p:sp>
      <p:sp>
        <p:nvSpPr>
          <p:cNvPr id="3" name="Título 2"/>
          <p:cNvSpPr>
            <a:spLocks noGrp="1"/>
          </p:cNvSpPr>
          <p:nvPr>
            <p:ph type="title"/>
          </p:nvPr>
        </p:nvSpPr>
        <p:spPr>
          <a:xfrm>
            <a:off x="1866631" y="689043"/>
            <a:ext cx="7999315" cy="1178668"/>
          </a:xfrm>
        </p:spPr>
        <p:txBody>
          <a:bodyPr/>
          <a:lstStyle/>
          <a:p>
            <a:r>
              <a:rPr lang="es-ES" dirty="0" smtClean="0"/>
              <a:t>1) El Cargo Profundización</a:t>
            </a:r>
            <a:endParaRPr lang="es-ES" dirty="0"/>
          </a:p>
        </p:txBody>
      </p:sp>
    </p:spTree>
    <p:extLst>
      <p:ext uri="{BB962C8B-B14F-4D97-AF65-F5344CB8AC3E}">
        <p14:creationId xmlns:p14="http://schemas.microsoft.com/office/powerpoint/2010/main" val="3989263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135109" y="1099225"/>
            <a:ext cx="5506934" cy="437745"/>
          </a:xfrm>
        </p:spPr>
        <p:txBody>
          <a:bodyPr>
            <a:normAutofit/>
          </a:bodyPr>
          <a:lstStyle/>
          <a:p>
            <a:pPr lvl="0"/>
            <a:r>
              <a:rPr lang="es-ES" sz="2000" dirty="0" smtClean="0">
                <a:solidFill>
                  <a:schemeClr val="tx1"/>
                </a:solidFill>
              </a:rPr>
              <a:t>Lista aportantes 2017 al mes de octubre:</a:t>
            </a:r>
          </a:p>
          <a:p>
            <a:pPr lvl="0"/>
            <a:endParaRPr lang="es-ES" sz="2400" b="1" dirty="0">
              <a:solidFill>
                <a:schemeClr val="tx1"/>
              </a:solidFill>
            </a:endParaRPr>
          </a:p>
          <a:p>
            <a:endParaRPr lang="es-ES" dirty="0"/>
          </a:p>
        </p:txBody>
      </p:sp>
      <p:sp>
        <p:nvSpPr>
          <p:cNvPr id="3" name="Título 2"/>
          <p:cNvSpPr>
            <a:spLocks noGrp="1"/>
          </p:cNvSpPr>
          <p:nvPr>
            <p:ph type="title"/>
          </p:nvPr>
        </p:nvSpPr>
        <p:spPr>
          <a:xfrm>
            <a:off x="203202" y="243191"/>
            <a:ext cx="5370748" cy="953311"/>
          </a:xfrm>
        </p:spPr>
        <p:txBody>
          <a:bodyPr/>
          <a:lstStyle/>
          <a:p>
            <a:r>
              <a:rPr lang="es-ES" sz="3200" u="sng" dirty="0" smtClean="0"/>
              <a:t>Cargo Profundización</a:t>
            </a:r>
            <a:endParaRPr lang="es-ES" sz="3200" u="sng" dirty="0"/>
          </a:p>
        </p:txBody>
      </p:sp>
      <p:graphicFrame>
        <p:nvGraphicFramePr>
          <p:cNvPr id="7" name="Tabla 6"/>
          <p:cNvGraphicFramePr>
            <a:graphicFrameLocks noGrp="1"/>
          </p:cNvGraphicFramePr>
          <p:nvPr>
            <p:extLst>
              <p:ext uri="{D42A27DB-BD31-4B8C-83A1-F6EECF244321}">
                <p14:modId xmlns:p14="http://schemas.microsoft.com/office/powerpoint/2010/main" val="460816241"/>
              </p:ext>
            </p:extLst>
          </p:nvPr>
        </p:nvGraphicFramePr>
        <p:xfrm>
          <a:off x="6021423" y="154023"/>
          <a:ext cx="5505854" cy="6591506"/>
        </p:xfrm>
        <a:graphic>
          <a:graphicData uri="http://schemas.openxmlformats.org/drawingml/2006/table">
            <a:tbl>
              <a:tblPr/>
              <a:tblGrid>
                <a:gridCol w="3047883"/>
                <a:gridCol w="2457971"/>
              </a:tblGrid>
              <a:tr h="156215">
                <a:tc>
                  <a:txBody>
                    <a:bodyPr/>
                    <a:lstStyle/>
                    <a:p>
                      <a:pPr algn="l" fontAlgn="b"/>
                      <a:r>
                        <a:rPr lang="es-ES" sz="1200" b="0" i="0" u="none" strike="noStrike" dirty="0">
                          <a:effectLst/>
                          <a:latin typeface="Arial" panose="020B0604020202020204" pitchFamily="34" charset="0"/>
                        </a:rPr>
                        <a:t>A.C.A.</a:t>
                      </a:r>
                      <a:endParaRPr lang="es-ES" sz="1600" b="0" i="0" u="none" strike="noStrike" dirty="0">
                        <a:effectLst/>
                        <a:latin typeface="Arial" panose="020B0604020202020204" pitchFamily="34" charset="0"/>
                      </a:endParaRPr>
                    </a:p>
                  </a:txBody>
                  <a:tcPr marL="5609" marR="5609" marT="560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s-ES" sz="1200" b="0" i="0" u="none" strike="noStrike">
                          <a:effectLst/>
                          <a:latin typeface="Arial" panose="020B0604020202020204" pitchFamily="34" charset="0"/>
                        </a:rPr>
                        <a:t>849,849</a:t>
                      </a:r>
                      <a:endParaRPr lang="es-ES" sz="1600" b="0" i="0" u="none" strike="noStrike">
                        <a:effectLst/>
                        <a:latin typeface="Arial" panose="020B0604020202020204" pitchFamily="34" charset="0"/>
                      </a:endParaRPr>
                    </a:p>
                  </a:txBody>
                  <a:tcPr marL="5609" marR="5609" marT="5609" marB="0" anchor="b">
                    <a:lnL>
                      <a:noFill/>
                    </a:lnL>
                    <a:lnR>
                      <a:noFill/>
                    </a:lnR>
                    <a:lnT w="12700" cap="flat" cmpd="sng" algn="ctr">
                      <a:solidFill>
                        <a:srgbClr val="000000"/>
                      </a:solidFill>
                      <a:prstDash val="solid"/>
                      <a:round/>
                      <a:headEnd type="none" w="med" len="med"/>
                      <a:tailEnd type="none" w="med" len="med"/>
                    </a:lnT>
                    <a:lnB>
                      <a:noFill/>
                    </a:lnB>
                  </a:tcPr>
                </a:tc>
              </a:tr>
              <a:tr h="156215">
                <a:tc>
                  <a:txBody>
                    <a:bodyPr/>
                    <a:lstStyle/>
                    <a:p>
                      <a:pPr algn="l" fontAlgn="b"/>
                      <a:r>
                        <a:rPr lang="es-ES" sz="1200" b="0" i="0" u="none" strike="noStrike" dirty="0">
                          <a:effectLst/>
                          <a:latin typeface="Arial" panose="020B0604020202020204" pitchFamily="34" charset="0"/>
                        </a:rPr>
                        <a:t>NIDERA</a:t>
                      </a:r>
                      <a:endParaRPr lang="es-ES" sz="1600" b="0" i="0" u="none" strike="noStrike" dirty="0">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687,829</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LDC</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585,202</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dirty="0">
                          <a:effectLst/>
                          <a:latin typeface="Arial" panose="020B0604020202020204" pitchFamily="34" charset="0"/>
                        </a:rPr>
                        <a:t>COFCO ARGENTINA</a:t>
                      </a:r>
                      <a:endParaRPr lang="es-ES" sz="1600" b="0" i="0" u="none" strike="noStrike" dirty="0">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434,232</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dirty="0">
                          <a:effectLst/>
                          <a:latin typeface="Arial" panose="020B0604020202020204" pitchFamily="34" charset="0"/>
                        </a:rPr>
                        <a:t>CHS</a:t>
                      </a:r>
                      <a:endParaRPr lang="es-ES" sz="1600" b="0" i="0" u="none" strike="noStrike" dirty="0">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369,344</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dirty="0">
                          <a:effectLst/>
                          <a:latin typeface="Arial" panose="020B0604020202020204" pitchFamily="34" charset="0"/>
                        </a:rPr>
                        <a:t>OLEAGINOSA </a:t>
                      </a:r>
                      <a:r>
                        <a:rPr lang="es-ES" sz="1200" b="0" i="0" u="none" strike="noStrike" dirty="0" smtClean="0">
                          <a:effectLst/>
                          <a:latin typeface="Arial" panose="020B0604020202020204" pitchFamily="34" charset="0"/>
                        </a:rPr>
                        <a:t>MORENO (GLENCORE)</a:t>
                      </a:r>
                      <a:endParaRPr lang="es-ES" sz="1600" b="0" i="0" u="none" strike="noStrike" dirty="0">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353,622</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dirty="0">
                          <a:effectLst/>
                          <a:latin typeface="Arial" panose="020B0604020202020204" pitchFamily="34" charset="0"/>
                        </a:rPr>
                        <a:t>BUNGE</a:t>
                      </a:r>
                      <a:endParaRPr lang="es-ES" sz="1600" b="0" i="0" u="none" strike="noStrike" dirty="0">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351,502</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dirty="0">
                          <a:effectLst/>
                          <a:latin typeface="Arial" panose="020B0604020202020204" pitchFamily="34" charset="0"/>
                        </a:rPr>
                        <a:t>CARGILL</a:t>
                      </a:r>
                      <a:endParaRPr lang="es-ES" sz="1600" b="0" i="0" u="none" strike="noStrike" dirty="0">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334,773</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dirty="0">
                          <a:effectLst/>
                          <a:latin typeface="Arial" panose="020B0604020202020204" pitchFamily="34" charset="0"/>
                        </a:rPr>
                        <a:t>CURCIJA</a:t>
                      </a:r>
                      <a:endParaRPr lang="es-ES" sz="1600" b="0" i="0" u="none" strike="noStrike" dirty="0">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205,608</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GEAR</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194,334</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AMAGGI</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147,873</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ALEA</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146,489</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E-GRAIN</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139,625</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ENGELHART CTP</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121,859</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MALTERIA PAMPA</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104,451</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ALFRED TOEPFER</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70,250</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VICENTIN</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63,482</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CANTABRIA</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46,100</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CAMPOAMOR</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45,000</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MOLINO CAÑUELAS</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44,809</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LOS GROBO AGROP</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41,700</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ADM</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30,044</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ADM AGRO</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28,478</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ctr"/>
                      <a:r>
                        <a:rPr lang="es-ES" sz="1200" b="0" i="0" u="none" strike="noStrike">
                          <a:effectLst/>
                          <a:latin typeface="Arial" panose="020B0604020202020204" pitchFamily="34" charset="0"/>
                        </a:rPr>
                        <a:t>OPORTUNIDADES COMERCIALES AGROP</a:t>
                      </a:r>
                      <a:endParaRPr lang="es-ES" sz="1600" b="0" i="0" u="none" strike="noStrike">
                        <a:effectLst/>
                        <a:latin typeface="Arial" panose="020B0604020202020204" pitchFamily="34" charset="0"/>
                      </a:endParaRPr>
                    </a:p>
                  </a:txBody>
                  <a:tcPr marL="5609" marR="5609" marT="5609" marB="0" anchor="ctr">
                    <a:lnL>
                      <a:noFill/>
                    </a:lnL>
                    <a:lnR>
                      <a:noFill/>
                    </a:lnR>
                    <a:lnT>
                      <a:noFill/>
                    </a:lnT>
                    <a:lnB>
                      <a:noFill/>
                    </a:lnB>
                  </a:tcPr>
                </a:tc>
                <a:tc>
                  <a:txBody>
                    <a:bodyPr/>
                    <a:lstStyle/>
                    <a:p>
                      <a:pPr algn="r" fontAlgn="b"/>
                      <a:r>
                        <a:rPr lang="es-ES" sz="1200" b="0" i="0" u="none" strike="noStrike">
                          <a:effectLst/>
                          <a:latin typeface="Arial" panose="020B0604020202020204" pitchFamily="34" charset="0"/>
                        </a:rPr>
                        <a:t>26,000</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AGRICULTORES FEDERADOS</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21,257</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AGROSERVICIOS PAMPEANOS</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20,582</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ctr"/>
                      <a:r>
                        <a:rPr lang="es-ES" sz="1200" b="0" i="0" u="none" strike="noStrike">
                          <a:effectLst/>
                          <a:latin typeface="Arial" panose="020B0604020202020204" pitchFamily="34" charset="0"/>
                        </a:rPr>
                        <a:t>CERFOLY</a:t>
                      </a:r>
                      <a:endParaRPr lang="es-ES" sz="1600" b="0" i="0" u="none" strike="noStrike">
                        <a:effectLst/>
                        <a:latin typeface="Arial" panose="020B0604020202020204" pitchFamily="34" charset="0"/>
                      </a:endParaRPr>
                    </a:p>
                  </a:txBody>
                  <a:tcPr marL="5609" marR="5609" marT="5609" marB="0" anchor="ctr">
                    <a:lnL>
                      <a:noFill/>
                    </a:lnL>
                    <a:lnR>
                      <a:noFill/>
                    </a:lnR>
                    <a:lnT>
                      <a:noFill/>
                    </a:lnT>
                    <a:lnB>
                      <a:noFill/>
                    </a:lnB>
                  </a:tcPr>
                </a:tc>
                <a:tc>
                  <a:txBody>
                    <a:bodyPr/>
                    <a:lstStyle/>
                    <a:p>
                      <a:pPr algn="r" fontAlgn="b"/>
                      <a:r>
                        <a:rPr lang="es-ES" sz="1200" b="0" i="0" u="none" strike="noStrike">
                          <a:effectLst/>
                          <a:latin typeface="Arial" panose="020B0604020202020204" pitchFamily="34" charset="0"/>
                        </a:rPr>
                        <a:t>18,000</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Y.P.F.</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15,391</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BGH</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15,000</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PROFERTIL</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12,708</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SUCESIÓN ANTONIO MORENO</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11,969</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LDC SEMILLAS</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7,713</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b"/>
                      <a:r>
                        <a:rPr lang="es-ES" sz="1200" b="0" i="0" u="none" strike="noStrike">
                          <a:effectLst/>
                          <a:latin typeface="Arial" panose="020B0604020202020204" pitchFamily="34" charset="0"/>
                        </a:rPr>
                        <a:t>RURAL CERES</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c>
                  <a:txBody>
                    <a:bodyPr/>
                    <a:lstStyle/>
                    <a:p>
                      <a:pPr algn="r" fontAlgn="b"/>
                      <a:r>
                        <a:rPr lang="es-ES" sz="1200" b="0" i="0" u="none" strike="noStrike">
                          <a:effectLst/>
                          <a:latin typeface="Arial" panose="020B0604020202020204" pitchFamily="34" charset="0"/>
                        </a:rPr>
                        <a:t>5,000</a:t>
                      </a:r>
                      <a:endParaRPr lang="es-ES" sz="1600" b="0" i="0" u="none" strike="noStrike">
                        <a:effectLst/>
                        <a:latin typeface="Arial" panose="020B0604020202020204" pitchFamily="34" charset="0"/>
                      </a:endParaRPr>
                    </a:p>
                  </a:txBody>
                  <a:tcPr marL="5609" marR="5609" marT="5609" marB="0" anchor="b">
                    <a:lnL>
                      <a:noFill/>
                    </a:lnL>
                    <a:lnR>
                      <a:noFill/>
                    </a:lnR>
                    <a:lnT>
                      <a:noFill/>
                    </a:lnT>
                    <a:lnB>
                      <a:noFill/>
                    </a:lnB>
                  </a:tcPr>
                </a:tc>
              </a:tr>
              <a:tr h="156215">
                <a:tc>
                  <a:txBody>
                    <a:bodyPr/>
                    <a:lstStyle/>
                    <a:p>
                      <a:pPr algn="l" fontAlgn="ctr"/>
                      <a:r>
                        <a:rPr lang="es-ES" sz="1200" b="0" i="0" u="none" strike="noStrike">
                          <a:effectLst/>
                          <a:latin typeface="Arial" panose="020B0604020202020204" pitchFamily="34" charset="0"/>
                        </a:rPr>
                        <a:t>LARTIRIGOYEN</a:t>
                      </a:r>
                      <a:endParaRPr lang="es-ES" sz="1600" b="0" i="0" u="none" strike="noStrike">
                        <a:effectLst/>
                        <a:latin typeface="Arial" panose="020B0604020202020204" pitchFamily="34" charset="0"/>
                      </a:endParaRPr>
                    </a:p>
                  </a:txBody>
                  <a:tcPr marL="5609" marR="5609" marT="560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s-ES" sz="1200" b="0" i="0" u="none" strike="noStrike" dirty="0">
                          <a:effectLst/>
                          <a:latin typeface="Arial" panose="020B0604020202020204" pitchFamily="34" charset="0"/>
                        </a:rPr>
                        <a:t>1,108</a:t>
                      </a:r>
                      <a:endParaRPr lang="es-ES" sz="1600" b="0" i="0" u="none" strike="noStrike" dirty="0">
                        <a:effectLst/>
                        <a:latin typeface="Arial" panose="020B0604020202020204" pitchFamily="34" charset="0"/>
                      </a:endParaRPr>
                    </a:p>
                  </a:txBody>
                  <a:tcPr marL="5609" marR="5609" marT="5609"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16853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651753" y="1799618"/>
            <a:ext cx="10875524" cy="4227440"/>
          </a:xfrm>
        </p:spPr>
        <p:txBody>
          <a:bodyPr>
            <a:normAutofit/>
          </a:bodyPr>
          <a:lstStyle/>
          <a:p>
            <a:pPr lvl="0"/>
            <a:r>
              <a:rPr lang="es-ES" sz="5400" dirty="0" smtClean="0">
                <a:solidFill>
                  <a:schemeClr val="tx1"/>
                </a:solidFill>
              </a:rPr>
              <a:t>Recaudación anual estimada base año 2017:</a:t>
            </a:r>
          </a:p>
          <a:p>
            <a:pPr lvl="0"/>
            <a:r>
              <a:rPr lang="es-ES" sz="5400" dirty="0" smtClean="0">
                <a:solidFill>
                  <a:schemeClr val="tx1"/>
                </a:solidFill>
              </a:rPr>
              <a:t> </a:t>
            </a:r>
            <a:r>
              <a:rPr lang="es-ES" sz="6000" b="1" dirty="0" err="1" smtClean="0">
                <a:solidFill>
                  <a:schemeClr val="tx1"/>
                </a:solidFill>
              </a:rPr>
              <a:t>u$s</a:t>
            </a:r>
            <a:r>
              <a:rPr lang="es-ES" sz="6000" b="1" dirty="0" smtClean="0">
                <a:solidFill>
                  <a:schemeClr val="tx1"/>
                </a:solidFill>
              </a:rPr>
              <a:t> 6,250,000</a:t>
            </a:r>
            <a:endParaRPr lang="es-ES" sz="6000" b="1" dirty="0">
              <a:solidFill>
                <a:schemeClr val="tx1"/>
              </a:solidFill>
            </a:endParaRPr>
          </a:p>
          <a:p>
            <a:endParaRPr lang="es-ES" dirty="0"/>
          </a:p>
        </p:txBody>
      </p:sp>
      <p:sp>
        <p:nvSpPr>
          <p:cNvPr id="3" name="Título 2"/>
          <p:cNvSpPr>
            <a:spLocks noGrp="1"/>
          </p:cNvSpPr>
          <p:nvPr>
            <p:ph type="title"/>
          </p:nvPr>
        </p:nvSpPr>
        <p:spPr>
          <a:xfrm>
            <a:off x="1866631" y="689043"/>
            <a:ext cx="7999315" cy="1178668"/>
          </a:xfrm>
        </p:spPr>
        <p:txBody>
          <a:bodyPr/>
          <a:lstStyle/>
          <a:p>
            <a:r>
              <a:rPr lang="es-ES" u="sng" dirty="0" smtClean="0"/>
              <a:t>Cargo Profundización</a:t>
            </a:r>
            <a:endParaRPr lang="es-ES" u="sng" dirty="0"/>
          </a:p>
        </p:txBody>
      </p:sp>
    </p:spTree>
    <p:extLst>
      <p:ext uri="{BB962C8B-B14F-4D97-AF65-F5344CB8AC3E}">
        <p14:creationId xmlns:p14="http://schemas.microsoft.com/office/powerpoint/2010/main" val="3128724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651753" y="1799618"/>
            <a:ext cx="10875524" cy="4227440"/>
          </a:xfrm>
        </p:spPr>
        <p:txBody>
          <a:bodyPr>
            <a:normAutofit/>
          </a:bodyPr>
          <a:lstStyle/>
          <a:p>
            <a:pPr lvl="0"/>
            <a:r>
              <a:rPr lang="es-ES" sz="2400" dirty="0" smtClean="0">
                <a:solidFill>
                  <a:schemeClr val="tx1"/>
                </a:solidFill>
              </a:rPr>
              <a:t>La propiedad </a:t>
            </a:r>
            <a:r>
              <a:rPr lang="es-ES" sz="2400" dirty="0">
                <a:solidFill>
                  <a:schemeClr val="tx1"/>
                </a:solidFill>
              </a:rPr>
              <a:t>fiduciaria </a:t>
            </a:r>
            <a:r>
              <a:rPr lang="es-ES" sz="2400" dirty="0" smtClean="0">
                <a:solidFill>
                  <a:schemeClr val="tx1"/>
                </a:solidFill>
              </a:rPr>
              <a:t>de la misma fue cedida </a:t>
            </a:r>
            <a:r>
              <a:rPr lang="es-ES" sz="2400" dirty="0">
                <a:solidFill>
                  <a:schemeClr val="tx1"/>
                </a:solidFill>
              </a:rPr>
              <a:t>al </a:t>
            </a:r>
            <a:r>
              <a:rPr lang="es-ES" sz="2400" b="1" dirty="0">
                <a:solidFill>
                  <a:schemeClr val="tx1"/>
                </a:solidFill>
              </a:rPr>
              <a:t>Fideicomiso del Programa de Profundización y Modernización del Puerto de Quequén </a:t>
            </a:r>
            <a:r>
              <a:rPr lang="es-ES" sz="2400" dirty="0">
                <a:solidFill>
                  <a:schemeClr val="tx1"/>
                </a:solidFill>
              </a:rPr>
              <a:t>y cuyo fiduciario es el Banco de la Nación Argentina. </a:t>
            </a:r>
            <a:endParaRPr lang="es-ES" sz="2400" dirty="0" smtClean="0">
              <a:solidFill>
                <a:schemeClr val="tx1"/>
              </a:solidFill>
            </a:endParaRPr>
          </a:p>
          <a:p>
            <a:pPr lvl="0"/>
            <a:endParaRPr lang="es-ES" sz="2400" dirty="0">
              <a:solidFill>
                <a:schemeClr val="tx1"/>
              </a:solidFill>
            </a:endParaRPr>
          </a:p>
          <a:p>
            <a:pPr lvl="0"/>
            <a:r>
              <a:rPr lang="es-ES" sz="2400" dirty="0" smtClean="0">
                <a:solidFill>
                  <a:schemeClr val="tx1"/>
                </a:solidFill>
              </a:rPr>
              <a:t>Los obligados al pago son los Armadores de los buques que operan en Puerto Quequén.</a:t>
            </a:r>
          </a:p>
          <a:p>
            <a:pPr lvl="0"/>
            <a:r>
              <a:rPr lang="es-ES" sz="2400" dirty="0" smtClean="0">
                <a:solidFill>
                  <a:schemeClr val="tx1"/>
                </a:solidFill>
              </a:rPr>
              <a:t>Su vigencia se extiende hasta la finalización del Contrato</a:t>
            </a:r>
            <a:endParaRPr lang="es-ES" sz="2400" dirty="0">
              <a:solidFill>
                <a:schemeClr val="tx1"/>
              </a:solidFill>
            </a:endParaRPr>
          </a:p>
          <a:p>
            <a:endParaRPr lang="es-ES" dirty="0"/>
          </a:p>
        </p:txBody>
      </p:sp>
      <p:sp>
        <p:nvSpPr>
          <p:cNvPr id="3" name="Título 2"/>
          <p:cNvSpPr>
            <a:spLocks noGrp="1"/>
          </p:cNvSpPr>
          <p:nvPr>
            <p:ph type="title"/>
          </p:nvPr>
        </p:nvSpPr>
        <p:spPr>
          <a:xfrm>
            <a:off x="651753" y="689043"/>
            <a:ext cx="9214193" cy="1178668"/>
          </a:xfrm>
        </p:spPr>
        <p:txBody>
          <a:bodyPr/>
          <a:lstStyle/>
          <a:p>
            <a:r>
              <a:rPr lang="es-ES" dirty="0"/>
              <a:t>2</a:t>
            </a:r>
            <a:r>
              <a:rPr lang="es-ES" dirty="0" smtClean="0"/>
              <a:t>) Tasa de Vías Navegables:</a:t>
            </a:r>
            <a:endParaRPr lang="es-ES" dirty="0"/>
          </a:p>
        </p:txBody>
      </p:sp>
    </p:spTree>
    <p:extLst>
      <p:ext uri="{BB962C8B-B14F-4D97-AF65-F5344CB8AC3E}">
        <p14:creationId xmlns:p14="http://schemas.microsoft.com/office/powerpoint/2010/main" val="1979638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651753" y="1799618"/>
            <a:ext cx="10875524" cy="4227440"/>
          </a:xfrm>
        </p:spPr>
        <p:txBody>
          <a:bodyPr>
            <a:normAutofit/>
          </a:bodyPr>
          <a:lstStyle/>
          <a:p>
            <a:pPr lvl="0"/>
            <a:r>
              <a:rPr lang="es-ES" sz="5400" dirty="0" smtClean="0">
                <a:solidFill>
                  <a:schemeClr val="tx1"/>
                </a:solidFill>
              </a:rPr>
              <a:t>Recaudación anual estimada base año 2017:</a:t>
            </a:r>
          </a:p>
          <a:p>
            <a:pPr lvl="0"/>
            <a:r>
              <a:rPr lang="es-ES" sz="5400" dirty="0" smtClean="0">
                <a:solidFill>
                  <a:schemeClr val="tx1"/>
                </a:solidFill>
              </a:rPr>
              <a:t> </a:t>
            </a:r>
            <a:r>
              <a:rPr lang="es-ES" sz="6000" b="1" dirty="0" err="1" smtClean="0">
                <a:solidFill>
                  <a:schemeClr val="tx1"/>
                </a:solidFill>
              </a:rPr>
              <a:t>u$s</a:t>
            </a:r>
            <a:r>
              <a:rPr lang="es-ES" sz="6000" b="1" dirty="0">
                <a:solidFill>
                  <a:schemeClr val="tx1"/>
                </a:solidFill>
              </a:rPr>
              <a:t> </a:t>
            </a:r>
            <a:r>
              <a:rPr lang="es-ES" sz="6000" b="1" dirty="0" smtClean="0">
                <a:solidFill>
                  <a:schemeClr val="tx1"/>
                </a:solidFill>
              </a:rPr>
              <a:t>4.375.000</a:t>
            </a:r>
            <a:endParaRPr lang="es-ES" sz="6000" b="1" dirty="0">
              <a:solidFill>
                <a:schemeClr val="tx1"/>
              </a:solidFill>
            </a:endParaRPr>
          </a:p>
          <a:p>
            <a:endParaRPr lang="es-ES" dirty="0"/>
          </a:p>
        </p:txBody>
      </p:sp>
      <p:sp>
        <p:nvSpPr>
          <p:cNvPr id="3" name="Título 2"/>
          <p:cNvSpPr>
            <a:spLocks noGrp="1"/>
          </p:cNvSpPr>
          <p:nvPr>
            <p:ph type="title"/>
          </p:nvPr>
        </p:nvSpPr>
        <p:spPr>
          <a:xfrm>
            <a:off x="1866631" y="689043"/>
            <a:ext cx="7999315" cy="1178668"/>
          </a:xfrm>
        </p:spPr>
        <p:txBody>
          <a:bodyPr/>
          <a:lstStyle/>
          <a:p>
            <a:r>
              <a:rPr lang="es-ES" u="sng" dirty="0" smtClean="0"/>
              <a:t>Tasa de Vías Navegables</a:t>
            </a:r>
            <a:endParaRPr lang="es-ES" u="sng" dirty="0"/>
          </a:p>
        </p:txBody>
      </p:sp>
    </p:spTree>
    <p:extLst>
      <p:ext uri="{BB962C8B-B14F-4D97-AF65-F5344CB8AC3E}">
        <p14:creationId xmlns:p14="http://schemas.microsoft.com/office/powerpoint/2010/main" val="185539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583659" y="1984443"/>
            <a:ext cx="10875524" cy="2651560"/>
          </a:xfrm>
        </p:spPr>
        <p:txBody>
          <a:bodyPr>
            <a:normAutofit/>
          </a:bodyPr>
          <a:lstStyle/>
          <a:p>
            <a:pPr lvl="0"/>
            <a:r>
              <a:rPr lang="es-ES" sz="2000" dirty="0" smtClean="0">
                <a:solidFill>
                  <a:schemeClr val="tx1"/>
                </a:solidFill>
              </a:rPr>
              <a:t>Es el saldo remanente en el Fondo Fiduciario integrado por los recursos antes descriptos a la finalización del actual contrato de mantenimiento</a:t>
            </a:r>
          </a:p>
          <a:p>
            <a:pPr lvl="0"/>
            <a:r>
              <a:rPr lang="es-ES" sz="2000" dirty="0" smtClean="0">
                <a:solidFill>
                  <a:schemeClr val="tx1"/>
                </a:solidFill>
              </a:rPr>
              <a:t> </a:t>
            </a:r>
            <a:endParaRPr lang="es-ES" dirty="0"/>
          </a:p>
        </p:txBody>
      </p:sp>
      <p:sp>
        <p:nvSpPr>
          <p:cNvPr id="3" name="Título 2"/>
          <p:cNvSpPr>
            <a:spLocks noGrp="1"/>
          </p:cNvSpPr>
          <p:nvPr>
            <p:ph type="title"/>
          </p:nvPr>
        </p:nvSpPr>
        <p:spPr>
          <a:xfrm>
            <a:off x="282103" y="689043"/>
            <a:ext cx="11177080" cy="1178668"/>
          </a:xfrm>
        </p:spPr>
        <p:txBody>
          <a:bodyPr/>
          <a:lstStyle/>
          <a:p>
            <a:r>
              <a:rPr lang="es-ES" dirty="0" smtClean="0"/>
              <a:t>3) Saldo del Fondo Fiduciario</a:t>
            </a:r>
            <a:endParaRPr lang="es-ES" dirty="0"/>
          </a:p>
        </p:txBody>
      </p:sp>
      <p:sp>
        <p:nvSpPr>
          <p:cNvPr id="4" name="Marcador de texto 1"/>
          <p:cNvSpPr txBox="1">
            <a:spLocks/>
          </p:cNvSpPr>
          <p:nvPr/>
        </p:nvSpPr>
        <p:spPr>
          <a:xfrm>
            <a:off x="432881" y="2973421"/>
            <a:ext cx="10875524" cy="2651560"/>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lang="en-US" sz="1800" b="0" i="0" kern="1200" dirty="0" smtClean="0">
                <a:solidFill>
                  <a:schemeClr val="bg2">
                    <a:lumMod val="40000"/>
                    <a:lumOff val="60000"/>
                  </a:schemeClr>
                </a:solidFill>
                <a:latin typeface="+mj-lt"/>
                <a:ea typeface="+mj-ea"/>
                <a:cs typeface="+mj-cs"/>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200" b="0" i="0" kern="1200">
                <a:solidFill>
                  <a:schemeClr val="tx1"/>
                </a:solidFill>
                <a:latin typeface="+mj-lt"/>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000" b="0" i="0" kern="1200">
                <a:solidFill>
                  <a:schemeClr val="tx1"/>
                </a:solidFill>
                <a:latin typeface="+mj-lt"/>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5pPr>
            <a:lvl6pPr marL="2286000" indent="0" algn="l" defTabSz="457200" rtl="0" eaLnBrk="1" latinLnBrk="0" hangingPunct="1">
              <a:spcBef>
                <a:spcPct val="20000"/>
              </a:spcBef>
              <a:spcAft>
                <a:spcPts val="60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6pPr>
            <a:lvl7pPr marL="2743200" indent="0" algn="l" defTabSz="457200" rtl="0" eaLnBrk="1" latinLnBrk="0" hangingPunct="1">
              <a:spcBef>
                <a:spcPct val="20000"/>
              </a:spcBef>
              <a:spcAft>
                <a:spcPts val="60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7pPr>
            <a:lvl8pPr marL="3200400" indent="0" algn="l" defTabSz="457200" rtl="0" eaLnBrk="1" latinLnBrk="0" hangingPunct="1">
              <a:spcBef>
                <a:spcPct val="20000"/>
              </a:spcBef>
              <a:spcAft>
                <a:spcPts val="60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8pPr>
            <a:lvl9pPr marL="3657600" indent="0" algn="l" defTabSz="457200" rtl="0" eaLnBrk="1" latinLnBrk="0" hangingPunct="1">
              <a:spcBef>
                <a:spcPct val="20000"/>
              </a:spcBef>
              <a:spcAft>
                <a:spcPts val="600"/>
              </a:spcAft>
              <a:buClr>
                <a:schemeClr val="bg2">
                  <a:lumMod val="40000"/>
                  <a:lumOff val="60000"/>
                </a:schemeClr>
              </a:buClr>
              <a:buSzPct val="80000"/>
              <a:buFont typeface="Wingdings 3" charset="2"/>
              <a:buNone/>
              <a:defRPr sz="900" b="0" i="0" kern="1200">
                <a:solidFill>
                  <a:schemeClr val="tx1"/>
                </a:solidFill>
                <a:latin typeface="+mj-lt"/>
                <a:ea typeface="+mj-ea"/>
                <a:cs typeface="+mj-cs"/>
              </a:defRPr>
            </a:lvl9pPr>
          </a:lstStyle>
          <a:p>
            <a:r>
              <a:rPr lang="es-ES" sz="5400" dirty="0" smtClean="0">
                <a:solidFill>
                  <a:schemeClr val="tx1"/>
                </a:solidFill>
              </a:rPr>
              <a:t>Saldo Remanente estimado al 15/3/2018:</a:t>
            </a:r>
          </a:p>
          <a:p>
            <a:r>
              <a:rPr lang="es-ES" sz="5400" dirty="0" smtClean="0">
                <a:solidFill>
                  <a:schemeClr val="tx1"/>
                </a:solidFill>
              </a:rPr>
              <a:t> </a:t>
            </a:r>
            <a:r>
              <a:rPr lang="es-ES" sz="6000" b="1" dirty="0" err="1" smtClean="0">
                <a:solidFill>
                  <a:schemeClr val="tx1"/>
                </a:solidFill>
              </a:rPr>
              <a:t>u$s</a:t>
            </a:r>
            <a:r>
              <a:rPr lang="es-ES" sz="6000" b="1" dirty="0" smtClean="0">
                <a:solidFill>
                  <a:schemeClr val="tx1"/>
                </a:solidFill>
              </a:rPr>
              <a:t> 9.000.000</a:t>
            </a:r>
          </a:p>
          <a:p>
            <a:endParaRPr lang="es-ES" dirty="0"/>
          </a:p>
        </p:txBody>
      </p:sp>
    </p:spTree>
    <p:extLst>
      <p:ext uri="{BB962C8B-B14F-4D97-AF65-F5344CB8AC3E}">
        <p14:creationId xmlns:p14="http://schemas.microsoft.com/office/powerpoint/2010/main" val="3747828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583659" y="1624519"/>
            <a:ext cx="11167354" cy="4698459"/>
          </a:xfrm>
        </p:spPr>
        <p:txBody>
          <a:bodyPr>
            <a:normAutofit fontScale="92500" lnSpcReduction="10000"/>
          </a:bodyPr>
          <a:lstStyle/>
          <a:p>
            <a:pPr lvl="0"/>
            <a:r>
              <a:rPr lang="es-ES" sz="2000" dirty="0" smtClean="0">
                <a:solidFill>
                  <a:schemeClr val="tx1"/>
                </a:solidFill>
              </a:rPr>
              <a:t>Fueron incorporados a fin de contribuir a la financiación del proyecto mediante la resolución …../17 y cedidos con destino al Fondo Fiduciario actual o al Fideicomiso a crearse a partir de la Propuesta de Financiación.</a:t>
            </a:r>
          </a:p>
          <a:p>
            <a:pPr lvl="0"/>
            <a:r>
              <a:rPr lang="es-ES" sz="2000" dirty="0" smtClean="0">
                <a:solidFill>
                  <a:schemeClr val="tx1"/>
                </a:solidFill>
              </a:rPr>
              <a:t>Los mismos son:</a:t>
            </a:r>
          </a:p>
          <a:p>
            <a:pPr lvl="0"/>
            <a:endParaRPr lang="es-ES" sz="2000" dirty="0">
              <a:solidFill>
                <a:schemeClr val="tx1"/>
              </a:solidFill>
            </a:endParaRPr>
          </a:p>
          <a:p>
            <a:pPr marL="457200" lvl="0" indent="-457200">
              <a:buAutoNum type="arabicParenR"/>
            </a:pPr>
            <a:r>
              <a:rPr lang="es-ES" sz="2600" dirty="0" smtClean="0">
                <a:solidFill>
                  <a:schemeClr val="tx1"/>
                </a:solidFill>
              </a:rPr>
              <a:t>Derechos de Ocupación (Arrendamientos) a partir del 1ro de enero de 2018.</a:t>
            </a:r>
          </a:p>
          <a:p>
            <a:pPr marL="457200" lvl="0" indent="-457200">
              <a:buAutoNum type="arabicParenR"/>
            </a:pPr>
            <a:r>
              <a:rPr lang="es-ES" sz="2600" dirty="0" smtClean="0">
                <a:solidFill>
                  <a:schemeClr val="tx1"/>
                </a:solidFill>
              </a:rPr>
              <a:t>Fondos depositados en el Expíe</a:t>
            </a:r>
            <a:r>
              <a:rPr lang="es-ES" sz="2600" dirty="0">
                <a:solidFill>
                  <a:schemeClr val="tx1"/>
                </a:solidFill>
              </a:rPr>
              <a:t>. N° T-30I/2001-. cuenta comitente n° </a:t>
            </a:r>
            <a:r>
              <a:rPr lang="es-ES" sz="2600" dirty="0" smtClean="0">
                <a:solidFill>
                  <a:schemeClr val="tx1"/>
                </a:solidFill>
              </a:rPr>
              <a:t>3005905.</a:t>
            </a:r>
          </a:p>
          <a:p>
            <a:pPr marL="457200" lvl="0" indent="-457200">
              <a:buAutoNum type="arabicParenR"/>
            </a:pPr>
            <a:r>
              <a:rPr lang="es-ES" sz="2600" dirty="0" smtClean="0">
                <a:solidFill>
                  <a:schemeClr val="tx1"/>
                </a:solidFill>
              </a:rPr>
              <a:t>Afectación parcial y progresiva de la Tasa de Servicios a las Cargas.</a:t>
            </a:r>
          </a:p>
          <a:p>
            <a:pPr marL="457200" lvl="0" indent="-457200">
              <a:buAutoNum type="arabicParenR"/>
            </a:pPr>
            <a:endParaRPr lang="es-ES" sz="2000" dirty="0" smtClean="0">
              <a:solidFill>
                <a:schemeClr val="tx1"/>
              </a:solidFill>
            </a:endParaRPr>
          </a:p>
          <a:p>
            <a:pPr lvl="0"/>
            <a:r>
              <a:rPr lang="es-ES" sz="2000" dirty="0" smtClean="0">
                <a:solidFill>
                  <a:schemeClr val="tx1"/>
                </a:solidFill>
              </a:rPr>
              <a:t> </a:t>
            </a:r>
            <a:endParaRPr lang="es-ES" dirty="0"/>
          </a:p>
        </p:txBody>
      </p:sp>
      <p:sp>
        <p:nvSpPr>
          <p:cNvPr id="3" name="Título 2"/>
          <p:cNvSpPr>
            <a:spLocks noGrp="1"/>
          </p:cNvSpPr>
          <p:nvPr>
            <p:ph type="title"/>
          </p:nvPr>
        </p:nvSpPr>
        <p:spPr>
          <a:xfrm>
            <a:off x="282103" y="689043"/>
            <a:ext cx="11177080" cy="1178668"/>
          </a:xfrm>
        </p:spPr>
        <p:txBody>
          <a:bodyPr/>
          <a:lstStyle/>
          <a:p>
            <a:r>
              <a:rPr lang="es-ES" dirty="0" smtClean="0"/>
              <a:t>4) Recursos Adicionales</a:t>
            </a:r>
            <a:endParaRPr lang="es-ES" dirty="0"/>
          </a:p>
        </p:txBody>
      </p:sp>
    </p:spTree>
    <p:extLst>
      <p:ext uri="{BB962C8B-B14F-4D97-AF65-F5344CB8AC3E}">
        <p14:creationId xmlns:p14="http://schemas.microsoft.com/office/powerpoint/2010/main" val="3299993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301558" y="885217"/>
            <a:ext cx="11449455" cy="5778230"/>
          </a:xfrm>
        </p:spPr>
        <p:txBody>
          <a:bodyPr>
            <a:normAutofit fontScale="25000" lnSpcReduction="20000"/>
          </a:bodyPr>
          <a:lstStyle/>
          <a:p>
            <a:pPr marL="457200" lvl="0" indent="-457200">
              <a:buAutoNum type="arabicParenR"/>
            </a:pPr>
            <a:r>
              <a:rPr lang="es-ES" sz="7200" dirty="0" smtClean="0">
                <a:solidFill>
                  <a:schemeClr val="tx1"/>
                </a:solidFill>
              </a:rPr>
              <a:t>Derechos de Ocupación (Arrendamientos) a partir del 1ro de enero de 2018.</a:t>
            </a:r>
          </a:p>
          <a:p>
            <a:pPr lvl="0"/>
            <a:r>
              <a:rPr lang="es-ES" sz="7200" dirty="0" smtClean="0">
                <a:solidFill>
                  <a:schemeClr val="tx1"/>
                </a:solidFill>
              </a:rPr>
              <a:t>  </a:t>
            </a:r>
            <a:r>
              <a:rPr lang="es-ES" sz="5600" dirty="0" smtClean="0">
                <a:solidFill>
                  <a:schemeClr val="tx1"/>
                </a:solidFill>
              </a:rPr>
              <a:t>Deudores cedidos: Los titulares de las concesiones y permisos de uso por terminales e instalaciones.</a:t>
            </a:r>
          </a:p>
          <a:p>
            <a:pPr lvl="0"/>
            <a:endParaRPr lang="es-ES" sz="4000" dirty="0">
              <a:solidFill>
                <a:schemeClr val="tx1"/>
              </a:solidFill>
            </a:endParaRPr>
          </a:p>
          <a:p>
            <a:pPr lvl="0"/>
            <a:endParaRPr lang="es-ES" sz="4000" dirty="0" smtClean="0">
              <a:solidFill>
                <a:schemeClr val="tx1"/>
              </a:solidFill>
            </a:endParaRPr>
          </a:p>
          <a:p>
            <a:pPr lvl="1"/>
            <a:r>
              <a:rPr lang="es-ES" sz="5800" b="1" dirty="0" smtClean="0">
                <a:solidFill>
                  <a:schemeClr val="tx1"/>
                </a:solidFill>
              </a:rPr>
              <a:t>Terminal Quequén S.A </a:t>
            </a:r>
            <a:r>
              <a:rPr lang="es-ES" sz="5800" dirty="0" smtClean="0">
                <a:solidFill>
                  <a:schemeClr val="tx1"/>
                </a:solidFill>
              </a:rPr>
              <a:t>(</a:t>
            </a:r>
            <a:r>
              <a:rPr lang="es-ES" sz="5800" dirty="0" err="1" smtClean="0">
                <a:solidFill>
                  <a:schemeClr val="tx1"/>
                </a:solidFill>
              </a:rPr>
              <a:t>Glencore</a:t>
            </a:r>
            <a:r>
              <a:rPr lang="es-ES" sz="5800" dirty="0" smtClean="0">
                <a:solidFill>
                  <a:schemeClr val="tx1"/>
                </a:solidFill>
              </a:rPr>
              <a:t>, Bunge, </a:t>
            </a:r>
            <a:r>
              <a:rPr lang="es-ES" sz="5800" dirty="0" err="1" smtClean="0">
                <a:solidFill>
                  <a:schemeClr val="tx1"/>
                </a:solidFill>
              </a:rPr>
              <a:t>Nidera</a:t>
            </a:r>
            <a:r>
              <a:rPr lang="es-ES" sz="5800" dirty="0" smtClean="0">
                <a:solidFill>
                  <a:schemeClr val="tx1"/>
                </a:solidFill>
              </a:rPr>
              <a:t> y otros)</a:t>
            </a:r>
          </a:p>
          <a:p>
            <a:pPr lvl="1"/>
            <a:endParaRPr lang="es-ES" sz="5800" b="1" dirty="0" smtClean="0">
              <a:solidFill>
                <a:schemeClr val="tx1"/>
              </a:solidFill>
            </a:endParaRPr>
          </a:p>
          <a:p>
            <a:pPr lvl="1"/>
            <a:r>
              <a:rPr lang="es-ES" sz="5800" b="1" dirty="0" smtClean="0">
                <a:solidFill>
                  <a:schemeClr val="tx1"/>
                </a:solidFill>
              </a:rPr>
              <a:t>ACA </a:t>
            </a:r>
            <a:r>
              <a:rPr lang="es-ES" sz="5800" dirty="0" smtClean="0">
                <a:solidFill>
                  <a:schemeClr val="tx1"/>
                </a:solidFill>
              </a:rPr>
              <a:t>(</a:t>
            </a:r>
            <a:r>
              <a:rPr lang="es-ES" sz="5800" dirty="0" err="1" smtClean="0">
                <a:solidFill>
                  <a:schemeClr val="tx1"/>
                </a:solidFill>
              </a:rPr>
              <a:t>Asociacion</a:t>
            </a:r>
            <a:r>
              <a:rPr lang="es-ES" sz="5800" dirty="0" smtClean="0">
                <a:solidFill>
                  <a:schemeClr val="tx1"/>
                </a:solidFill>
              </a:rPr>
              <a:t> de Cooperativas Argentina)</a:t>
            </a:r>
          </a:p>
          <a:p>
            <a:pPr lvl="1"/>
            <a:endParaRPr lang="es-ES" sz="5800" b="1" dirty="0" smtClean="0">
              <a:solidFill>
                <a:schemeClr val="tx1"/>
              </a:solidFill>
            </a:endParaRPr>
          </a:p>
          <a:p>
            <a:pPr lvl="1"/>
            <a:r>
              <a:rPr lang="es-ES" sz="5800" b="1" dirty="0" err="1" smtClean="0">
                <a:solidFill>
                  <a:schemeClr val="tx1"/>
                </a:solidFill>
              </a:rPr>
              <a:t>Terfe</a:t>
            </a:r>
            <a:r>
              <a:rPr lang="es-ES" sz="5800" b="1" dirty="0" smtClean="0">
                <a:solidFill>
                  <a:schemeClr val="tx1"/>
                </a:solidFill>
              </a:rPr>
              <a:t> </a:t>
            </a:r>
            <a:r>
              <a:rPr lang="es-ES" sz="5800" dirty="0" smtClean="0">
                <a:solidFill>
                  <a:schemeClr val="tx1"/>
                </a:solidFill>
              </a:rPr>
              <a:t>(</a:t>
            </a:r>
            <a:r>
              <a:rPr lang="es-ES" sz="5800" dirty="0" err="1" smtClean="0">
                <a:solidFill>
                  <a:schemeClr val="tx1"/>
                </a:solidFill>
              </a:rPr>
              <a:t>Nidera</a:t>
            </a:r>
            <a:r>
              <a:rPr lang="es-ES" sz="5800" dirty="0" smtClean="0">
                <a:solidFill>
                  <a:schemeClr val="tx1"/>
                </a:solidFill>
              </a:rPr>
              <a:t>)</a:t>
            </a:r>
          </a:p>
          <a:p>
            <a:pPr lvl="1"/>
            <a:endParaRPr lang="es-ES" sz="5800" b="1" dirty="0" smtClean="0">
              <a:solidFill>
                <a:schemeClr val="tx1"/>
              </a:solidFill>
            </a:endParaRPr>
          </a:p>
          <a:p>
            <a:pPr lvl="1"/>
            <a:r>
              <a:rPr lang="es-ES" sz="5800" b="1" dirty="0" smtClean="0">
                <a:solidFill>
                  <a:schemeClr val="tx1"/>
                </a:solidFill>
              </a:rPr>
              <a:t>Sitio 0 de Quequén S.A. </a:t>
            </a:r>
            <a:r>
              <a:rPr lang="es-ES" sz="5800" dirty="0" smtClean="0">
                <a:solidFill>
                  <a:schemeClr val="tx1"/>
                </a:solidFill>
              </a:rPr>
              <a:t>(</a:t>
            </a:r>
            <a:r>
              <a:rPr lang="es-ES" sz="5800" dirty="0" err="1" smtClean="0">
                <a:solidFill>
                  <a:schemeClr val="tx1"/>
                </a:solidFill>
              </a:rPr>
              <a:t>Cofco</a:t>
            </a:r>
            <a:r>
              <a:rPr lang="es-ES" sz="5800" dirty="0" smtClean="0">
                <a:solidFill>
                  <a:schemeClr val="tx1"/>
                </a:solidFill>
              </a:rPr>
              <a:t>, CHS, AJ </a:t>
            </a:r>
            <a:r>
              <a:rPr lang="es-ES" sz="5800" dirty="0" err="1" smtClean="0">
                <a:solidFill>
                  <a:schemeClr val="tx1"/>
                </a:solidFill>
              </a:rPr>
              <a:t>Nari</a:t>
            </a:r>
            <a:r>
              <a:rPr lang="es-ES" sz="5800" dirty="0" smtClean="0">
                <a:solidFill>
                  <a:schemeClr val="tx1"/>
                </a:solidFill>
              </a:rPr>
              <a:t>, Alea y otros)</a:t>
            </a:r>
          </a:p>
          <a:p>
            <a:pPr lvl="1"/>
            <a:endParaRPr lang="es-ES" sz="5800" b="1" dirty="0" smtClean="0">
              <a:solidFill>
                <a:schemeClr val="tx1"/>
              </a:solidFill>
            </a:endParaRPr>
          </a:p>
          <a:p>
            <a:pPr lvl="1"/>
            <a:r>
              <a:rPr lang="es-ES" sz="5800" b="1" dirty="0" smtClean="0">
                <a:solidFill>
                  <a:schemeClr val="tx1"/>
                </a:solidFill>
              </a:rPr>
              <a:t>Terminales y Servicios S.A </a:t>
            </a:r>
          </a:p>
          <a:p>
            <a:pPr lvl="1"/>
            <a:endParaRPr lang="es-ES" sz="5800" b="1" dirty="0" smtClean="0">
              <a:solidFill>
                <a:schemeClr val="tx1"/>
              </a:solidFill>
            </a:endParaRPr>
          </a:p>
          <a:p>
            <a:pPr lvl="1"/>
            <a:r>
              <a:rPr lang="es-ES" sz="5800" b="1" dirty="0" err="1" smtClean="0">
                <a:solidFill>
                  <a:schemeClr val="tx1"/>
                </a:solidFill>
              </a:rPr>
              <a:t>Pier</a:t>
            </a:r>
            <a:r>
              <a:rPr lang="es-ES" sz="5800" b="1" dirty="0" smtClean="0">
                <a:solidFill>
                  <a:schemeClr val="tx1"/>
                </a:solidFill>
              </a:rPr>
              <a:t> Doce S.A.  </a:t>
            </a:r>
            <a:r>
              <a:rPr lang="es-ES" sz="5800" dirty="0" smtClean="0">
                <a:solidFill>
                  <a:schemeClr val="tx1"/>
                </a:solidFill>
              </a:rPr>
              <a:t>(</a:t>
            </a:r>
            <a:r>
              <a:rPr lang="es-ES" sz="5800" dirty="0" err="1" smtClean="0">
                <a:solidFill>
                  <a:schemeClr val="tx1"/>
                </a:solidFill>
              </a:rPr>
              <a:t>Glencore</a:t>
            </a:r>
            <a:r>
              <a:rPr lang="es-ES" sz="5800" dirty="0" smtClean="0">
                <a:solidFill>
                  <a:schemeClr val="tx1"/>
                </a:solidFill>
              </a:rPr>
              <a:t>, ACA y otros)</a:t>
            </a:r>
          </a:p>
          <a:p>
            <a:pPr lvl="1"/>
            <a:endParaRPr lang="es-ES" sz="5800" b="1" dirty="0" smtClean="0">
              <a:solidFill>
                <a:schemeClr val="tx1"/>
              </a:solidFill>
            </a:endParaRPr>
          </a:p>
          <a:p>
            <a:pPr lvl="1"/>
            <a:r>
              <a:rPr lang="es-ES" sz="5800" b="1" dirty="0" smtClean="0">
                <a:solidFill>
                  <a:schemeClr val="tx1"/>
                </a:solidFill>
              </a:rPr>
              <a:t>Centrales de la Costa Atlántica S.A. </a:t>
            </a:r>
            <a:r>
              <a:rPr lang="es-ES" sz="5800" dirty="0" smtClean="0">
                <a:solidFill>
                  <a:schemeClr val="tx1"/>
                </a:solidFill>
              </a:rPr>
              <a:t>(Provincia de Buenos Aires)</a:t>
            </a:r>
          </a:p>
          <a:p>
            <a:pPr lvl="0"/>
            <a:endParaRPr lang="es-ES" sz="2600" dirty="0" smtClean="0">
              <a:solidFill>
                <a:schemeClr val="tx1"/>
              </a:solidFill>
            </a:endParaRPr>
          </a:p>
          <a:p>
            <a:pPr marL="457200" lvl="0" indent="-457200">
              <a:buAutoNum type="arabicParenR"/>
            </a:pPr>
            <a:endParaRPr lang="es-ES" sz="2000" dirty="0" smtClean="0">
              <a:solidFill>
                <a:schemeClr val="tx1"/>
              </a:solidFill>
            </a:endParaRPr>
          </a:p>
          <a:p>
            <a:pPr lvl="0"/>
            <a:r>
              <a:rPr lang="es-ES" sz="2000" dirty="0" smtClean="0">
                <a:solidFill>
                  <a:schemeClr val="tx1"/>
                </a:solidFill>
              </a:rPr>
              <a:t> </a:t>
            </a:r>
            <a:endParaRPr lang="es-ES" dirty="0"/>
          </a:p>
        </p:txBody>
      </p:sp>
      <p:sp>
        <p:nvSpPr>
          <p:cNvPr id="3" name="Título 2"/>
          <p:cNvSpPr>
            <a:spLocks noGrp="1"/>
          </p:cNvSpPr>
          <p:nvPr>
            <p:ph type="title"/>
          </p:nvPr>
        </p:nvSpPr>
        <p:spPr>
          <a:xfrm>
            <a:off x="301558" y="163749"/>
            <a:ext cx="11177080" cy="1178668"/>
          </a:xfrm>
        </p:spPr>
        <p:txBody>
          <a:bodyPr/>
          <a:lstStyle/>
          <a:p>
            <a:r>
              <a:rPr lang="es-ES" dirty="0" smtClean="0"/>
              <a:t>Recursos Adicionales</a:t>
            </a:r>
            <a:endParaRPr lang="es-ES" dirty="0"/>
          </a:p>
        </p:txBody>
      </p:sp>
    </p:spTree>
    <p:extLst>
      <p:ext uri="{BB962C8B-B14F-4D97-AF65-F5344CB8AC3E}">
        <p14:creationId xmlns:p14="http://schemas.microsoft.com/office/powerpoint/2010/main" val="520982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301558" y="1011677"/>
            <a:ext cx="11449455" cy="797668"/>
          </a:xfrm>
        </p:spPr>
        <p:txBody>
          <a:bodyPr>
            <a:normAutofit fontScale="25000" lnSpcReduction="20000"/>
          </a:bodyPr>
          <a:lstStyle/>
          <a:p>
            <a:pPr marL="457200" lvl="0" indent="-457200">
              <a:buAutoNum type="arabicParenR"/>
            </a:pPr>
            <a:r>
              <a:rPr lang="es-ES" sz="7200" dirty="0" smtClean="0">
                <a:solidFill>
                  <a:schemeClr val="tx1"/>
                </a:solidFill>
              </a:rPr>
              <a:t>Derechos de Ocupación (Arrendamientos) a partir del 1ro de enero de 2018.</a:t>
            </a:r>
          </a:p>
          <a:p>
            <a:pPr lvl="0"/>
            <a:r>
              <a:rPr lang="es-ES" sz="7200" dirty="0" smtClean="0">
                <a:solidFill>
                  <a:schemeClr val="tx1"/>
                </a:solidFill>
              </a:rPr>
              <a:t>  </a:t>
            </a:r>
            <a:endParaRPr lang="es-ES" sz="4000" dirty="0" smtClean="0">
              <a:solidFill>
                <a:schemeClr val="tx1"/>
              </a:solidFill>
            </a:endParaRPr>
          </a:p>
          <a:p>
            <a:pPr lvl="0"/>
            <a:endParaRPr lang="es-ES" sz="4000" dirty="0" smtClean="0">
              <a:solidFill>
                <a:schemeClr val="tx1"/>
              </a:solidFill>
            </a:endParaRPr>
          </a:p>
          <a:p>
            <a:pPr lvl="0"/>
            <a:endParaRPr lang="es-ES" sz="2600" dirty="0" smtClean="0">
              <a:solidFill>
                <a:schemeClr val="tx1"/>
              </a:solidFill>
            </a:endParaRPr>
          </a:p>
          <a:p>
            <a:pPr marL="457200" lvl="0" indent="-457200">
              <a:buAutoNum type="arabicParenR"/>
            </a:pPr>
            <a:endParaRPr lang="es-ES" sz="2000" dirty="0" smtClean="0">
              <a:solidFill>
                <a:schemeClr val="tx1"/>
              </a:solidFill>
            </a:endParaRPr>
          </a:p>
          <a:p>
            <a:pPr lvl="0"/>
            <a:r>
              <a:rPr lang="es-ES" sz="2000" dirty="0" smtClean="0">
                <a:solidFill>
                  <a:schemeClr val="tx1"/>
                </a:solidFill>
              </a:rPr>
              <a:t> </a:t>
            </a:r>
            <a:endParaRPr lang="es-ES" dirty="0"/>
          </a:p>
        </p:txBody>
      </p:sp>
      <p:sp>
        <p:nvSpPr>
          <p:cNvPr id="3" name="Título 2"/>
          <p:cNvSpPr>
            <a:spLocks noGrp="1"/>
          </p:cNvSpPr>
          <p:nvPr>
            <p:ph type="title"/>
          </p:nvPr>
        </p:nvSpPr>
        <p:spPr>
          <a:xfrm>
            <a:off x="301558" y="163749"/>
            <a:ext cx="11177080" cy="1178668"/>
          </a:xfrm>
        </p:spPr>
        <p:txBody>
          <a:bodyPr/>
          <a:lstStyle/>
          <a:p>
            <a:r>
              <a:rPr lang="es-ES" dirty="0" smtClean="0"/>
              <a:t>Recursos Adicionales</a:t>
            </a:r>
            <a:endParaRPr lang="es-ES" dirty="0"/>
          </a:p>
        </p:txBody>
      </p:sp>
      <p:sp>
        <p:nvSpPr>
          <p:cNvPr id="4" name="CuadroTexto 3"/>
          <p:cNvSpPr txBox="1"/>
          <p:nvPr/>
        </p:nvSpPr>
        <p:spPr>
          <a:xfrm>
            <a:off x="1342417" y="2188723"/>
            <a:ext cx="8706255" cy="2123658"/>
          </a:xfrm>
          <a:prstGeom prst="rect">
            <a:avLst/>
          </a:prstGeom>
          <a:noFill/>
        </p:spPr>
        <p:txBody>
          <a:bodyPr wrap="square" rtlCol="0">
            <a:spAutoFit/>
          </a:bodyPr>
          <a:lstStyle/>
          <a:p>
            <a:r>
              <a:rPr lang="es-ES" sz="2800" dirty="0" smtClean="0"/>
              <a:t>Recaudación estimada anual (base 2017):</a:t>
            </a:r>
          </a:p>
          <a:p>
            <a:endParaRPr lang="es-ES" sz="2800" dirty="0"/>
          </a:p>
          <a:p>
            <a:r>
              <a:rPr lang="es-ES" sz="4800" b="1" dirty="0" smtClean="0"/>
              <a:t>U$S 915,000</a:t>
            </a:r>
          </a:p>
          <a:p>
            <a:endParaRPr lang="es-ES" sz="2800" dirty="0"/>
          </a:p>
        </p:txBody>
      </p:sp>
    </p:spTree>
    <p:extLst>
      <p:ext uri="{BB962C8B-B14F-4D97-AF65-F5344CB8AC3E}">
        <p14:creationId xmlns:p14="http://schemas.microsoft.com/office/powerpoint/2010/main" val="4051578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301558" y="1089497"/>
            <a:ext cx="11449455" cy="5573949"/>
          </a:xfrm>
        </p:spPr>
        <p:txBody>
          <a:bodyPr>
            <a:normAutofit lnSpcReduction="10000"/>
          </a:bodyPr>
          <a:lstStyle/>
          <a:p>
            <a:r>
              <a:rPr lang="es-ES" sz="2600" dirty="0" smtClean="0">
                <a:solidFill>
                  <a:schemeClr val="tx1"/>
                </a:solidFill>
              </a:rPr>
              <a:t>2) Fondos </a:t>
            </a:r>
            <a:r>
              <a:rPr lang="es-ES" sz="2600" dirty="0">
                <a:solidFill>
                  <a:schemeClr val="tx1"/>
                </a:solidFill>
              </a:rPr>
              <a:t>depositados en el Expíe. N° T-30I/2001-. cuenta comitente n° 3005905</a:t>
            </a:r>
            <a:r>
              <a:rPr lang="es-ES" sz="2600" dirty="0" smtClean="0">
                <a:solidFill>
                  <a:schemeClr val="tx1"/>
                </a:solidFill>
              </a:rPr>
              <a:t>.</a:t>
            </a:r>
          </a:p>
          <a:p>
            <a:r>
              <a:rPr lang="es-ES" sz="2600" dirty="0" smtClean="0">
                <a:solidFill>
                  <a:schemeClr val="tx1"/>
                </a:solidFill>
              </a:rPr>
              <a:t>Corresponde a la causa </a:t>
            </a:r>
            <a:r>
              <a:rPr lang="es-ES" sz="2800" dirty="0"/>
              <a:t>TERMINAL QUEQUEN S.A. C/ ESTADO NACIONAL MINISTERIO DE ECONOMIA Y OTRA Y OTROS S/ ORDINARIO</a:t>
            </a:r>
            <a:r>
              <a:rPr lang="es-ES" sz="2800" dirty="0" smtClean="0"/>
              <a:t>’ </a:t>
            </a:r>
            <a:r>
              <a:rPr lang="es-ES" sz="2600" dirty="0" smtClean="0">
                <a:solidFill>
                  <a:schemeClr val="tx1"/>
                </a:solidFill>
              </a:rPr>
              <a:t>en la cual se homologó el acuerdo ratificado por el </a:t>
            </a:r>
            <a:r>
              <a:rPr lang="es-ES" sz="2600" dirty="0">
                <a:solidFill>
                  <a:schemeClr val="tx1"/>
                </a:solidFill>
              </a:rPr>
              <a:t>Decreto del PEN nro 2603 /</a:t>
            </a:r>
            <a:r>
              <a:rPr lang="es-ES" sz="2600" dirty="0" smtClean="0">
                <a:solidFill>
                  <a:schemeClr val="tx1"/>
                </a:solidFill>
              </a:rPr>
              <a:t>2015.</a:t>
            </a:r>
          </a:p>
          <a:p>
            <a:endParaRPr lang="es-ES" sz="2600" dirty="0">
              <a:solidFill>
                <a:schemeClr val="tx1"/>
              </a:solidFill>
            </a:endParaRPr>
          </a:p>
          <a:p>
            <a:r>
              <a:rPr lang="es-ES" sz="2600" dirty="0" smtClean="0">
                <a:solidFill>
                  <a:schemeClr val="tx1"/>
                </a:solidFill>
              </a:rPr>
              <a:t>Saldo aproximado al 1 de enero de 2018</a:t>
            </a:r>
          </a:p>
          <a:p>
            <a:r>
              <a:rPr lang="es-ES" sz="2600" dirty="0" smtClean="0">
                <a:solidFill>
                  <a:schemeClr val="tx1"/>
                </a:solidFill>
              </a:rPr>
              <a:t> </a:t>
            </a:r>
            <a:r>
              <a:rPr lang="es-ES" sz="3600" b="1" dirty="0" smtClean="0">
                <a:solidFill>
                  <a:schemeClr val="tx1"/>
                </a:solidFill>
              </a:rPr>
              <a:t>U$S  1.200.000 </a:t>
            </a:r>
            <a:endParaRPr lang="es-ES" sz="3600" b="1" dirty="0">
              <a:solidFill>
                <a:schemeClr val="tx1"/>
              </a:solidFill>
            </a:endParaRPr>
          </a:p>
          <a:p>
            <a:pPr lvl="0"/>
            <a:endParaRPr lang="es-ES" sz="2600" dirty="0" smtClean="0">
              <a:solidFill>
                <a:schemeClr val="tx1"/>
              </a:solidFill>
            </a:endParaRPr>
          </a:p>
          <a:p>
            <a:pPr marL="457200" lvl="0" indent="-457200">
              <a:buAutoNum type="arabicParenR"/>
            </a:pPr>
            <a:endParaRPr lang="es-ES" sz="2000" dirty="0" smtClean="0">
              <a:solidFill>
                <a:schemeClr val="tx1"/>
              </a:solidFill>
            </a:endParaRPr>
          </a:p>
          <a:p>
            <a:pPr lvl="0"/>
            <a:r>
              <a:rPr lang="es-ES" sz="2000" dirty="0" smtClean="0">
                <a:solidFill>
                  <a:schemeClr val="tx1"/>
                </a:solidFill>
              </a:rPr>
              <a:t> </a:t>
            </a:r>
            <a:endParaRPr lang="es-ES" dirty="0"/>
          </a:p>
        </p:txBody>
      </p:sp>
      <p:sp>
        <p:nvSpPr>
          <p:cNvPr id="3" name="Título 2"/>
          <p:cNvSpPr>
            <a:spLocks noGrp="1"/>
          </p:cNvSpPr>
          <p:nvPr>
            <p:ph type="title"/>
          </p:nvPr>
        </p:nvSpPr>
        <p:spPr>
          <a:xfrm>
            <a:off x="301558" y="163749"/>
            <a:ext cx="11177080" cy="1178668"/>
          </a:xfrm>
        </p:spPr>
        <p:txBody>
          <a:bodyPr/>
          <a:lstStyle/>
          <a:p>
            <a:r>
              <a:rPr lang="es-ES" dirty="0" smtClean="0"/>
              <a:t>Recursos Adicionales</a:t>
            </a:r>
            <a:endParaRPr lang="es-ES" dirty="0"/>
          </a:p>
        </p:txBody>
      </p:sp>
    </p:spTree>
    <p:extLst>
      <p:ext uri="{BB962C8B-B14F-4D97-AF65-F5344CB8AC3E}">
        <p14:creationId xmlns:p14="http://schemas.microsoft.com/office/powerpoint/2010/main" val="2506184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03312" y="2485799"/>
            <a:ext cx="9404723" cy="1400530"/>
          </a:xfrm>
        </p:spPr>
        <p:txBody>
          <a:bodyPr/>
          <a:lstStyle/>
          <a:p>
            <a:r>
              <a:rPr lang="es-ES" b="1" dirty="0" smtClean="0"/>
              <a:t>Objeto de la Contratación:</a:t>
            </a:r>
            <a:endParaRPr lang="es-ES" b="1" dirty="0"/>
          </a:p>
        </p:txBody>
      </p:sp>
    </p:spTree>
    <p:extLst>
      <p:ext uri="{BB962C8B-B14F-4D97-AF65-F5344CB8AC3E}">
        <p14:creationId xmlns:p14="http://schemas.microsoft.com/office/powerpoint/2010/main" val="1285286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301558" y="1089497"/>
            <a:ext cx="11449455" cy="5573949"/>
          </a:xfrm>
        </p:spPr>
        <p:txBody>
          <a:bodyPr>
            <a:normAutofit/>
          </a:bodyPr>
          <a:lstStyle/>
          <a:p>
            <a:pPr marL="457200" lvl="0" indent="-457200">
              <a:buAutoNum type="arabicParenR"/>
            </a:pPr>
            <a:r>
              <a:rPr lang="es-ES" sz="2600" dirty="0">
                <a:solidFill>
                  <a:schemeClr val="tx1"/>
                </a:solidFill>
              </a:rPr>
              <a:t>Afectación parcial y progresiva de la Tasa de Servicios a las Cargas.</a:t>
            </a:r>
          </a:p>
          <a:p>
            <a:pPr lvl="0"/>
            <a:r>
              <a:rPr lang="es-ES" sz="2600" dirty="0" smtClean="0">
                <a:solidFill>
                  <a:schemeClr val="tx1"/>
                </a:solidFill>
              </a:rPr>
              <a:t>Según el siguiente esquema (base 2017)</a:t>
            </a:r>
          </a:p>
          <a:p>
            <a:pPr lvl="0"/>
            <a:r>
              <a:rPr lang="es-ES" sz="2600" dirty="0" smtClean="0">
                <a:solidFill>
                  <a:schemeClr val="tx1"/>
                </a:solidFill>
              </a:rPr>
              <a:t>Año 2019:   </a:t>
            </a:r>
            <a:r>
              <a:rPr lang="es-ES" sz="2600" b="1" dirty="0" err="1" smtClean="0">
                <a:solidFill>
                  <a:schemeClr val="tx1"/>
                </a:solidFill>
              </a:rPr>
              <a:t>u</a:t>
            </a:r>
            <a:r>
              <a:rPr lang="es-ES" sz="2800" b="1" dirty="0" err="1" smtClean="0">
                <a:solidFill>
                  <a:schemeClr val="tx1"/>
                </a:solidFill>
              </a:rPr>
              <a:t>$s</a:t>
            </a:r>
            <a:r>
              <a:rPr lang="es-ES" sz="2800" b="1" dirty="0" smtClean="0">
                <a:solidFill>
                  <a:schemeClr val="tx1"/>
                </a:solidFill>
              </a:rPr>
              <a:t>  434.000 </a:t>
            </a:r>
          </a:p>
          <a:p>
            <a:pPr lvl="0"/>
            <a:r>
              <a:rPr lang="es-ES" sz="2800" dirty="0" smtClean="0">
                <a:solidFill>
                  <a:schemeClr val="tx1"/>
                </a:solidFill>
              </a:rPr>
              <a:t>Año 2020:  </a:t>
            </a:r>
            <a:r>
              <a:rPr lang="es-ES" sz="2800" b="1" dirty="0" err="1" smtClean="0">
                <a:solidFill>
                  <a:schemeClr val="tx1"/>
                </a:solidFill>
              </a:rPr>
              <a:t>u$s</a:t>
            </a:r>
            <a:r>
              <a:rPr lang="es-ES" sz="2800" dirty="0" smtClean="0">
                <a:solidFill>
                  <a:schemeClr val="tx1"/>
                </a:solidFill>
              </a:rPr>
              <a:t> </a:t>
            </a:r>
            <a:r>
              <a:rPr lang="es-ES" sz="2800" b="1" dirty="0" smtClean="0">
                <a:solidFill>
                  <a:schemeClr val="tx1"/>
                </a:solidFill>
              </a:rPr>
              <a:t>651.000 </a:t>
            </a:r>
          </a:p>
          <a:p>
            <a:r>
              <a:rPr lang="es-ES" sz="2400" dirty="0" smtClean="0">
                <a:solidFill>
                  <a:schemeClr val="tx1"/>
                </a:solidFill>
              </a:rPr>
              <a:t> </a:t>
            </a:r>
            <a:r>
              <a:rPr lang="es-ES" sz="2800" dirty="0">
                <a:solidFill>
                  <a:schemeClr val="tx1"/>
                </a:solidFill>
              </a:rPr>
              <a:t>A partir del año 2021: </a:t>
            </a:r>
            <a:r>
              <a:rPr lang="es-ES" sz="3600" b="1" dirty="0" smtClean="0">
                <a:solidFill>
                  <a:schemeClr val="tx1"/>
                </a:solidFill>
              </a:rPr>
              <a:t>u$s1.258.600 </a:t>
            </a:r>
            <a:endParaRPr lang="es-ES" sz="3600" b="1" dirty="0">
              <a:solidFill>
                <a:schemeClr val="tx1"/>
              </a:solidFill>
            </a:endParaRPr>
          </a:p>
          <a:p>
            <a:pPr lvl="0"/>
            <a:endParaRPr lang="es-ES" sz="2600" dirty="0" smtClean="0">
              <a:solidFill>
                <a:schemeClr val="tx1"/>
              </a:solidFill>
            </a:endParaRPr>
          </a:p>
          <a:p>
            <a:pPr marL="457200" lvl="0" indent="-457200">
              <a:buAutoNum type="arabicParenR"/>
            </a:pPr>
            <a:endParaRPr lang="es-ES" sz="2000" dirty="0" smtClean="0">
              <a:solidFill>
                <a:schemeClr val="tx1"/>
              </a:solidFill>
            </a:endParaRPr>
          </a:p>
          <a:p>
            <a:pPr lvl="0"/>
            <a:r>
              <a:rPr lang="es-ES" sz="2000" dirty="0" smtClean="0">
                <a:solidFill>
                  <a:schemeClr val="tx1"/>
                </a:solidFill>
              </a:rPr>
              <a:t> </a:t>
            </a:r>
            <a:endParaRPr lang="es-ES" dirty="0"/>
          </a:p>
        </p:txBody>
      </p:sp>
      <p:sp>
        <p:nvSpPr>
          <p:cNvPr id="3" name="Título 2"/>
          <p:cNvSpPr>
            <a:spLocks noGrp="1"/>
          </p:cNvSpPr>
          <p:nvPr>
            <p:ph type="title"/>
          </p:nvPr>
        </p:nvSpPr>
        <p:spPr>
          <a:xfrm>
            <a:off x="301558" y="163749"/>
            <a:ext cx="11177080" cy="1178668"/>
          </a:xfrm>
        </p:spPr>
        <p:txBody>
          <a:bodyPr/>
          <a:lstStyle/>
          <a:p>
            <a:r>
              <a:rPr lang="es-ES" dirty="0" smtClean="0"/>
              <a:t>Recursos Adicionales</a:t>
            </a:r>
            <a:endParaRPr lang="es-ES" dirty="0"/>
          </a:p>
        </p:txBody>
      </p:sp>
    </p:spTree>
    <p:extLst>
      <p:ext uri="{BB962C8B-B14F-4D97-AF65-F5344CB8AC3E}">
        <p14:creationId xmlns:p14="http://schemas.microsoft.com/office/powerpoint/2010/main" val="4039415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a:xfrm>
            <a:off x="301558" y="163749"/>
            <a:ext cx="11177080" cy="1178668"/>
          </a:xfrm>
        </p:spPr>
        <p:txBody>
          <a:bodyPr/>
          <a:lstStyle/>
          <a:p>
            <a:r>
              <a:rPr lang="es-ES" sz="4000" dirty="0" smtClean="0"/>
              <a:t>Ejemplo de flujo de ingresos estimado</a:t>
            </a:r>
            <a:br>
              <a:rPr lang="es-ES" sz="4000" dirty="0" smtClean="0"/>
            </a:br>
            <a:r>
              <a:rPr lang="es-ES" sz="4000" dirty="0" smtClean="0"/>
              <a:t>(base 2017)</a:t>
            </a:r>
            <a:endParaRPr lang="es-ES" sz="4000" dirty="0"/>
          </a:p>
        </p:txBody>
      </p:sp>
      <p:sp>
        <p:nvSpPr>
          <p:cNvPr id="4" name="Marcador de texto 3"/>
          <p:cNvSpPr>
            <a:spLocks noGrp="1"/>
          </p:cNvSpPr>
          <p:nvPr>
            <p:ph type="body" sz="half" idx="2"/>
          </p:nvPr>
        </p:nvSpPr>
        <p:spPr/>
        <p:txBody>
          <a:bodyPr/>
          <a:lstStyle/>
          <a:p>
            <a:endParaRPr lang="es-ES" dirty="0"/>
          </a:p>
        </p:txBody>
      </p:sp>
      <p:graphicFrame>
        <p:nvGraphicFramePr>
          <p:cNvPr id="5" name="Objeto 4"/>
          <p:cNvGraphicFramePr>
            <a:graphicFrameLocks noChangeAspect="1"/>
          </p:cNvGraphicFramePr>
          <p:nvPr>
            <p:extLst>
              <p:ext uri="{D42A27DB-BD31-4B8C-83A1-F6EECF244321}">
                <p14:modId xmlns:p14="http://schemas.microsoft.com/office/powerpoint/2010/main" val="1115117888"/>
              </p:ext>
            </p:extLst>
          </p:nvPr>
        </p:nvGraphicFramePr>
        <p:xfrm>
          <a:off x="207963" y="2189163"/>
          <a:ext cx="11849100" cy="2422525"/>
        </p:xfrm>
        <a:graphic>
          <a:graphicData uri="http://schemas.openxmlformats.org/presentationml/2006/ole">
            <mc:AlternateContent xmlns:mc="http://schemas.openxmlformats.org/markup-compatibility/2006">
              <mc:Choice xmlns:v="urn:schemas-microsoft-com:vml" Requires="v">
                <p:oleObj spid="_x0000_s15370" name="Hoja de cálculo" r:id="rId3" imgW="11132719" imgH="2278368" progId="Excel.Sheet.12">
                  <p:embed/>
                </p:oleObj>
              </mc:Choice>
              <mc:Fallback>
                <p:oleObj name="Hoja de cálculo" r:id="rId3" imgW="11132719" imgH="2278368" progId="Excel.Sheet.12">
                  <p:embed/>
                  <p:pic>
                    <p:nvPicPr>
                      <p:cNvPr id="0" name=""/>
                      <p:cNvPicPr/>
                      <p:nvPr/>
                    </p:nvPicPr>
                    <p:blipFill>
                      <a:blip r:embed="rId4"/>
                      <a:stretch>
                        <a:fillRect/>
                      </a:stretch>
                    </p:blipFill>
                    <p:spPr>
                      <a:xfrm>
                        <a:off x="207963" y="2189163"/>
                        <a:ext cx="11849100" cy="2422525"/>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1110957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76655" y="385864"/>
            <a:ext cx="7999315" cy="1073285"/>
          </a:xfrm>
        </p:spPr>
        <p:txBody>
          <a:bodyPr/>
          <a:lstStyle/>
          <a:p>
            <a:r>
              <a:rPr lang="es-ES" b="1" dirty="0">
                <a:latin typeface="Arial" panose="020B0604020202020204" pitchFamily="34" charset="0"/>
                <a:ea typeface="Arial" panose="020B0604020202020204" pitchFamily="34" charset="0"/>
              </a:rPr>
              <a:t>CARACTERÍSTICA DE LA OFERTA:</a:t>
            </a:r>
            <a:br>
              <a:rPr lang="es-ES" b="1" dirty="0">
                <a:latin typeface="Arial" panose="020B0604020202020204" pitchFamily="34" charset="0"/>
                <a:ea typeface="Arial" panose="020B0604020202020204" pitchFamily="34" charset="0"/>
              </a:rPr>
            </a:br>
            <a:endParaRPr lang="es-ES" dirty="0"/>
          </a:p>
        </p:txBody>
      </p:sp>
      <p:sp>
        <p:nvSpPr>
          <p:cNvPr id="7" name="Rectángulo 6"/>
          <p:cNvSpPr/>
          <p:nvPr/>
        </p:nvSpPr>
        <p:spPr>
          <a:xfrm>
            <a:off x="534480" y="1964629"/>
            <a:ext cx="11089532" cy="630942"/>
          </a:xfrm>
          <a:prstGeom prst="rect">
            <a:avLst/>
          </a:prstGeom>
        </p:spPr>
        <p:txBody>
          <a:bodyPr wrap="square">
            <a:spAutoFit/>
          </a:bodyPr>
          <a:lstStyle/>
          <a:p>
            <a:pPr indent="-241300" algn="just">
              <a:lnSpc>
                <a:spcPts val="2065"/>
              </a:lnSpc>
              <a:spcBef>
                <a:spcPts val="5100"/>
              </a:spcBef>
              <a:spcAft>
                <a:spcPts val="0"/>
              </a:spcAft>
            </a:pPr>
            <a:r>
              <a:rPr lang="es-ES" sz="2400" dirty="0" smtClean="0">
                <a:latin typeface="Arial" panose="020B0604020202020204" pitchFamily="34" charset="0"/>
                <a:ea typeface="Arial" panose="020B0604020202020204" pitchFamily="34" charset="0"/>
              </a:rPr>
              <a:t>El  Convocante</a:t>
            </a:r>
            <a:r>
              <a:rPr lang="es-ES" sz="2400" spc="180" dirty="0" smtClean="0">
                <a:latin typeface="Arial" panose="020B0604020202020204" pitchFamily="34" charset="0"/>
                <a:ea typeface="Arial" panose="020B0604020202020204" pitchFamily="34" charset="0"/>
              </a:rPr>
              <a:t> </a:t>
            </a:r>
            <a:r>
              <a:rPr lang="es-ES" sz="2400" spc="10" dirty="0">
                <a:latin typeface="Arial" panose="020B0604020202020204" pitchFamily="34" charset="0"/>
                <a:ea typeface="Arial" panose="020B0604020202020204" pitchFamily="34" charset="0"/>
              </a:rPr>
              <a:t>s</a:t>
            </a:r>
            <a:r>
              <a:rPr lang="es-ES" sz="2400" dirty="0">
                <a:latin typeface="Arial" panose="020B0604020202020204" pitchFamily="34" charset="0"/>
                <a:ea typeface="Arial" panose="020B0604020202020204" pitchFamily="34" charset="0"/>
              </a:rPr>
              <a:t>ólo</a:t>
            </a:r>
            <a:r>
              <a:rPr lang="es-ES" sz="2400" spc="90" dirty="0">
                <a:latin typeface="Arial" panose="020B0604020202020204" pitchFamily="34" charset="0"/>
                <a:ea typeface="Arial" panose="020B0604020202020204" pitchFamily="34" charset="0"/>
              </a:rPr>
              <a:t> </a:t>
            </a:r>
            <a:r>
              <a:rPr lang="es-ES" sz="2400" dirty="0">
                <a:latin typeface="Arial" panose="020B0604020202020204" pitchFamily="34" charset="0"/>
                <a:ea typeface="Arial" panose="020B0604020202020204" pitchFamily="34" charset="0"/>
              </a:rPr>
              <a:t>a</a:t>
            </a:r>
            <a:r>
              <a:rPr lang="es-ES" sz="2400" spc="-10" dirty="0">
                <a:latin typeface="Arial" panose="020B0604020202020204" pitchFamily="34" charset="0"/>
                <a:ea typeface="Arial" panose="020B0604020202020204" pitchFamily="34" charset="0"/>
              </a:rPr>
              <a:t>d</a:t>
            </a:r>
            <a:r>
              <a:rPr lang="es-ES" sz="2400" dirty="0">
                <a:latin typeface="Arial" panose="020B0604020202020204" pitchFamily="34" charset="0"/>
                <a:ea typeface="Arial" panose="020B0604020202020204" pitchFamily="34" charset="0"/>
              </a:rPr>
              <a:t>judica</a:t>
            </a:r>
            <a:r>
              <a:rPr lang="es-ES" sz="2400" spc="5" dirty="0">
                <a:latin typeface="Arial" panose="020B0604020202020204" pitchFamily="34" charset="0"/>
                <a:ea typeface="Arial" panose="020B0604020202020204" pitchFamily="34" charset="0"/>
              </a:rPr>
              <a:t>r</a:t>
            </a:r>
            <a:r>
              <a:rPr lang="es-ES" sz="2400" dirty="0">
                <a:latin typeface="Arial" panose="020B0604020202020204" pitchFamily="34" charset="0"/>
                <a:ea typeface="Arial" panose="020B0604020202020204" pitchFamily="34" charset="0"/>
              </a:rPr>
              <a:t>á</a:t>
            </a:r>
            <a:r>
              <a:rPr lang="es-ES" sz="2400" spc="160" dirty="0">
                <a:latin typeface="Arial" panose="020B0604020202020204" pitchFamily="34" charset="0"/>
                <a:ea typeface="Arial" panose="020B0604020202020204" pitchFamily="34" charset="0"/>
              </a:rPr>
              <a:t> </a:t>
            </a:r>
            <a:r>
              <a:rPr lang="es-ES" sz="2400" dirty="0">
                <a:latin typeface="Arial" panose="020B0604020202020204" pitchFamily="34" charset="0"/>
                <a:ea typeface="Arial" panose="020B0604020202020204" pitchFamily="34" charset="0"/>
              </a:rPr>
              <a:t>el</a:t>
            </a:r>
            <a:r>
              <a:rPr lang="es-ES" sz="2400" spc="45" dirty="0">
                <a:latin typeface="Arial" panose="020B0604020202020204" pitchFamily="34" charset="0"/>
                <a:ea typeface="Arial" panose="020B0604020202020204" pitchFamily="34" charset="0"/>
              </a:rPr>
              <a:t> </a:t>
            </a:r>
            <a:r>
              <a:rPr lang="es-ES" sz="2400" dirty="0">
                <a:latin typeface="Arial" panose="020B0604020202020204" pitchFamily="34" charset="0"/>
                <a:ea typeface="Arial" panose="020B0604020202020204" pitchFamily="34" charset="0"/>
              </a:rPr>
              <a:t>c</a:t>
            </a:r>
            <a:r>
              <a:rPr lang="es-ES" sz="2400" spc="-10" dirty="0">
                <a:latin typeface="Arial" panose="020B0604020202020204" pitchFamily="34" charset="0"/>
                <a:ea typeface="Arial" panose="020B0604020202020204" pitchFamily="34" charset="0"/>
              </a:rPr>
              <a:t>o</a:t>
            </a:r>
            <a:r>
              <a:rPr lang="es-ES" sz="2400" dirty="0">
                <a:latin typeface="Arial" panose="020B0604020202020204" pitchFamily="34" charset="0"/>
                <a:ea typeface="Arial" panose="020B0604020202020204" pitchFamily="34" charset="0"/>
              </a:rPr>
              <a:t>n</a:t>
            </a:r>
            <a:r>
              <a:rPr lang="es-ES" sz="2400" spc="10" dirty="0">
                <a:latin typeface="Arial" panose="020B0604020202020204" pitchFamily="34" charset="0"/>
                <a:ea typeface="Arial" panose="020B0604020202020204" pitchFamily="34" charset="0"/>
              </a:rPr>
              <a:t>t</a:t>
            </a:r>
            <a:r>
              <a:rPr lang="es-ES" sz="2400" spc="5" dirty="0">
                <a:latin typeface="Arial" panose="020B0604020202020204" pitchFamily="34" charset="0"/>
                <a:ea typeface="Arial" panose="020B0604020202020204" pitchFamily="34" charset="0"/>
              </a:rPr>
              <a:t>r</a:t>
            </a:r>
            <a:r>
              <a:rPr lang="es-ES" sz="2400" spc="-10" dirty="0">
                <a:latin typeface="Arial" panose="020B0604020202020204" pitchFamily="34" charset="0"/>
                <a:ea typeface="Arial" panose="020B0604020202020204" pitchFamily="34" charset="0"/>
              </a:rPr>
              <a:t>a</a:t>
            </a:r>
            <a:r>
              <a:rPr lang="es-ES" sz="2400" dirty="0">
                <a:latin typeface="Arial" panose="020B0604020202020204" pitchFamily="34" charset="0"/>
                <a:ea typeface="Arial" panose="020B0604020202020204" pitchFamily="34" charset="0"/>
              </a:rPr>
              <a:t>to</a:t>
            </a:r>
            <a:r>
              <a:rPr lang="es-ES" sz="2400" spc="130" dirty="0">
                <a:latin typeface="Arial" panose="020B0604020202020204" pitchFamily="34" charset="0"/>
                <a:ea typeface="Arial" panose="020B0604020202020204" pitchFamily="34" charset="0"/>
              </a:rPr>
              <a:t> </a:t>
            </a:r>
            <a:r>
              <a:rPr lang="es-ES" sz="2400" dirty="0">
                <a:latin typeface="Arial" panose="020B0604020202020204" pitchFamily="34" charset="0"/>
                <a:ea typeface="Arial" panose="020B0604020202020204" pitchFamily="34" charset="0"/>
              </a:rPr>
              <a:t>a</a:t>
            </a:r>
            <a:r>
              <a:rPr lang="es-ES" sz="2400" spc="50" dirty="0">
                <a:latin typeface="Arial" panose="020B0604020202020204" pitchFamily="34" charset="0"/>
                <a:ea typeface="Arial" panose="020B0604020202020204" pitchFamily="34" charset="0"/>
              </a:rPr>
              <a:t> </a:t>
            </a:r>
            <a:r>
              <a:rPr lang="es-ES" sz="2400" dirty="0">
                <a:latin typeface="Arial" panose="020B0604020202020204" pitchFamily="34" charset="0"/>
                <a:ea typeface="Arial" panose="020B0604020202020204" pitchFamily="34" charset="0"/>
              </a:rPr>
              <a:t>p</a:t>
            </a:r>
            <a:r>
              <a:rPr lang="es-ES" sz="2400" spc="-10" dirty="0">
                <a:latin typeface="Arial" panose="020B0604020202020204" pitchFamily="34" charset="0"/>
                <a:ea typeface="Arial" panose="020B0604020202020204" pitchFamily="34" charset="0"/>
              </a:rPr>
              <a:t>a</a:t>
            </a:r>
            <a:r>
              <a:rPr lang="es-ES" sz="2400" spc="5" dirty="0">
                <a:latin typeface="Arial" panose="020B0604020202020204" pitchFamily="34" charset="0"/>
                <a:ea typeface="Arial" panose="020B0604020202020204" pitchFamily="34" charset="0"/>
              </a:rPr>
              <a:t>r</a:t>
            </a:r>
            <a:r>
              <a:rPr lang="es-ES" sz="2400" dirty="0">
                <a:latin typeface="Arial" panose="020B0604020202020204" pitchFamily="34" charset="0"/>
                <a:ea typeface="Arial" panose="020B0604020202020204" pitchFamily="34" charset="0"/>
              </a:rPr>
              <a:t>tir</a:t>
            </a:r>
            <a:r>
              <a:rPr lang="es-ES" sz="2400" spc="105" dirty="0">
                <a:latin typeface="Arial" panose="020B0604020202020204" pitchFamily="34" charset="0"/>
                <a:ea typeface="Arial" panose="020B0604020202020204" pitchFamily="34" charset="0"/>
              </a:rPr>
              <a:t> </a:t>
            </a:r>
            <a:r>
              <a:rPr lang="es-ES" sz="2400" dirty="0">
                <a:latin typeface="Arial" panose="020B0604020202020204" pitchFamily="34" charset="0"/>
                <a:ea typeface="Arial" panose="020B0604020202020204" pitchFamily="34" charset="0"/>
              </a:rPr>
              <a:t>de</a:t>
            </a:r>
            <a:r>
              <a:rPr lang="es-ES" sz="2400" spc="55" dirty="0">
                <a:latin typeface="Arial" panose="020B0604020202020204" pitchFamily="34" charset="0"/>
                <a:ea typeface="Arial" panose="020B0604020202020204" pitchFamily="34" charset="0"/>
              </a:rPr>
              <a:t> </a:t>
            </a:r>
            <a:r>
              <a:rPr lang="es-ES" sz="2400" dirty="0">
                <a:latin typeface="Arial" panose="020B0604020202020204" pitchFamily="34" charset="0"/>
                <a:ea typeface="Arial" panose="020B0604020202020204" pitchFamily="34" charset="0"/>
              </a:rPr>
              <a:t>o</a:t>
            </a:r>
            <a:r>
              <a:rPr lang="es-ES" sz="2400" spc="-10" dirty="0">
                <a:latin typeface="Arial" panose="020B0604020202020204" pitchFamily="34" charset="0"/>
                <a:ea typeface="Arial" panose="020B0604020202020204" pitchFamily="34" charset="0"/>
              </a:rPr>
              <a:t>b</a:t>
            </a:r>
            <a:r>
              <a:rPr lang="es-ES" sz="2400" dirty="0">
                <a:latin typeface="Arial" panose="020B0604020202020204" pitchFamily="34" charset="0"/>
                <a:ea typeface="Arial" panose="020B0604020202020204" pitchFamily="34" charset="0"/>
              </a:rPr>
              <a:t>ten</a:t>
            </a:r>
            <a:r>
              <a:rPr lang="es-ES" sz="2400" spc="-10" dirty="0">
                <a:latin typeface="Arial" panose="020B0604020202020204" pitchFamily="34" charset="0"/>
                <a:ea typeface="Arial" panose="020B0604020202020204" pitchFamily="34" charset="0"/>
              </a:rPr>
              <a:t>e</a:t>
            </a:r>
            <a:r>
              <a:rPr lang="es-ES" sz="2400" dirty="0">
                <a:latin typeface="Arial" panose="020B0604020202020204" pitchFamily="34" charset="0"/>
                <a:ea typeface="Arial" panose="020B0604020202020204" pitchFamily="34" charset="0"/>
              </a:rPr>
              <a:t>r</a:t>
            </a:r>
            <a:r>
              <a:rPr lang="es-ES" sz="2400" spc="125" dirty="0">
                <a:latin typeface="Arial" panose="020B0604020202020204" pitchFamily="34" charset="0"/>
                <a:ea typeface="Arial" panose="020B0604020202020204" pitchFamily="34" charset="0"/>
              </a:rPr>
              <a:t> </a:t>
            </a:r>
            <a:r>
              <a:rPr lang="es-ES" sz="2400" dirty="0">
                <a:latin typeface="Arial" panose="020B0604020202020204" pitchFamily="34" charset="0"/>
                <a:ea typeface="Arial" panose="020B0604020202020204" pitchFamily="34" charset="0"/>
              </a:rPr>
              <a:t>el</a:t>
            </a:r>
            <a:r>
              <a:rPr lang="es-ES" sz="2400" spc="45" dirty="0">
                <a:latin typeface="Arial" panose="020B0604020202020204" pitchFamily="34" charset="0"/>
                <a:ea typeface="Arial" panose="020B0604020202020204" pitchFamily="34" charset="0"/>
              </a:rPr>
              <a:t> </a:t>
            </a:r>
            <a:r>
              <a:rPr lang="es-ES" sz="2400" dirty="0">
                <a:latin typeface="Arial" panose="020B0604020202020204" pitchFamily="34" charset="0"/>
                <a:ea typeface="Arial" panose="020B0604020202020204" pitchFamily="34" charset="0"/>
              </a:rPr>
              <a:t>cie</a:t>
            </a:r>
            <a:r>
              <a:rPr lang="es-ES" sz="2400" spc="5" dirty="0">
                <a:latin typeface="Arial" panose="020B0604020202020204" pitchFamily="34" charset="0"/>
                <a:ea typeface="Arial" panose="020B0604020202020204" pitchFamily="34" charset="0"/>
              </a:rPr>
              <a:t>rr</a:t>
            </a:r>
            <a:r>
              <a:rPr lang="es-ES" sz="2400" dirty="0">
                <a:latin typeface="Arial" panose="020B0604020202020204" pitchFamily="34" charset="0"/>
                <a:ea typeface="Arial" panose="020B0604020202020204" pitchFamily="34" charset="0"/>
              </a:rPr>
              <a:t>e</a:t>
            </a:r>
            <a:r>
              <a:rPr lang="es-ES" sz="2400" spc="85" dirty="0">
                <a:latin typeface="Arial" panose="020B0604020202020204" pitchFamily="34" charset="0"/>
                <a:ea typeface="Arial" panose="020B0604020202020204" pitchFamily="34" charset="0"/>
              </a:rPr>
              <a:t> </a:t>
            </a:r>
            <a:r>
              <a:rPr lang="es-ES" sz="2400" spc="10" dirty="0">
                <a:latin typeface="Arial" panose="020B0604020202020204" pitchFamily="34" charset="0"/>
                <a:ea typeface="Arial" panose="020B0604020202020204" pitchFamily="34" charset="0"/>
              </a:rPr>
              <a:t>f</a:t>
            </a:r>
            <a:r>
              <a:rPr lang="es-ES" sz="2400" dirty="0">
                <a:latin typeface="Arial" panose="020B0604020202020204" pitchFamily="34" charset="0"/>
                <a:ea typeface="Arial" panose="020B0604020202020204" pitchFamily="34" charset="0"/>
              </a:rPr>
              <a:t>inancie</a:t>
            </a:r>
            <a:r>
              <a:rPr lang="es-ES" sz="2400" spc="5" dirty="0">
                <a:latin typeface="Arial" panose="020B0604020202020204" pitchFamily="34" charset="0"/>
                <a:ea typeface="Arial" panose="020B0604020202020204" pitchFamily="34" charset="0"/>
              </a:rPr>
              <a:t>r</a:t>
            </a:r>
            <a:r>
              <a:rPr lang="es-ES" sz="2400" dirty="0">
                <a:latin typeface="Arial" panose="020B0604020202020204" pitchFamily="34" charset="0"/>
                <a:ea typeface="Arial" panose="020B0604020202020204" pitchFamily="34" charset="0"/>
              </a:rPr>
              <a:t>o del</a:t>
            </a:r>
            <a:r>
              <a:rPr lang="es-ES" sz="2400" spc="15" dirty="0">
                <a:latin typeface="Arial" panose="020B0604020202020204" pitchFamily="34" charset="0"/>
                <a:ea typeface="Arial" panose="020B0604020202020204" pitchFamily="34" charset="0"/>
              </a:rPr>
              <a:t> </a:t>
            </a:r>
            <a:r>
              <a:rPr lang="es-ES" sz="2400" spc="10" dirty="0">
                <a:latin typeface="Arial" panose="020B0604020202020204" pitchFamily="34" charset="0"/>
                <a:ea typeface="Arial" panose="020B0604020202020204" pitchFamily="34" charset="0"/>
              </a:rPr>
              <a:t>c</a:t>
            </a:r>
            <a:r>
              <a:rPr lang="es-ES" sz="2400" dirty="0">
                <a:latin typeface="Arial" panose="020B0604020202020204" pitchFamily="34" charset="0"/>
                <a:ea typeface="Arial" panose="020B0604020202020204" pitchFamily="34" charset="0"/>
              </a:rPr>
              <a:t>onjun</a:t>
            </a:r>
            <a:r>
              <a:rPr lang="es-ES" sz="2400" spc="10" dirty="0">
                <a:latin typeface="Arial" panose="020B0604020202020204" pitchFamily="34" charset="0"/>
                <a:ea typeface="Arial" panose="020B0604020202020204" pitchFamily="34" charset="0"/>
              </a:rPr>
              <a:t>t</a:t>
            </a:r>
            <a:r>
              <a:rPr lang="es-ES" sz="2400" dirty="0">
                <a:latin typeface="Arial" panose="020B0604020202020204" pitchFamily="34" charset="0"/>
                <a:ea typeface="Arial" panose="020B0604020202020204" pitchFamily="34" charset="0"/>
              </a:rPr>
              <a:t>o</a:t>
            </a:r>
            <a:r>
              <a:rPr lang="es-ES" sz="2400" spc="95" dirty="0">
                <a:latin typeface="Arial" panose="020B0604020202020204" pitchFamily="34" charset="0"/>
                <a:ea typeface="Arial" panose="020B0604020202020204" pitchFamily="34" charset="0"/>
              </a:rPr>
              <a:t> </a:t>
            </a:r>
            <a:r>
              <a:rPr lang="es-ES" sz="2400" dirty="0">
                <a:latin typeface="Arial" panose="020B0604020202020204" pitchFamily="34" charset="0"/>
                <a:ea typeface="Arial" panose="020B0604020202020204" pitchFamily="34" charset="0"/>
              </a:rPr>
              <a:t>del</a:t>
            </a:r>
            <a:r>
              <a:rPr lang="es-ES" sz="2400" spc="15" dirty="0">
                <a:latin typeface="Arial" panose="020B0604020202020204" pitchFamily="34" charset="0"/>
                <a:ea typeface="Arial" panose="020B0604020202020204" pitchFamily="34" charset="0"/>
              </a:rPr>
              <a:t> </a:t>
            </a:r>
            <a:r>
              <a:rPr lang="es-ES" sz="2400" dirty="0" smtClean="0">
                <a:latin typeface="Arial" panose="020B0604020202020204" pitchFamily="34" charset="0"/>
                <a:ea typeface="Arial" panose="020B0604020202020204" pitchFamily="34" charset="0"/>
              </a:rPr>
              <a:t>p</a:t>
            </a:r>
            <a:r>
              <a:rPr lang="es-ES" sz="2400" spc="5" dirty="0" smtClean="0">
                <a:latin typeface="Arial" panose="020B0604020202020204" pitchFamily="34" charset="0"/>
                <a:ea typeface="Arial" panose="020B0604020202020204" pitchFamily="34" charset="0"/>
              </a:rPr>
              <a:t>r</a:t>
            </a:r>
            <a:r>
              <a:rPr lang="es-ES" sz="2400" spc="10" dirty="0" smtClean="0">
                <a:latin typeface="Arial" panose="020B0604020202020204" pitchFamily="34" charset="0"/>
                <a:ea typeface="Arial" panose="020B0604020202020204" pitchFamily="34" charset="0"/>
              </a:rPr>
              <a:t>o</a:t>
            </a:r>
            <a:r>
              <a:rPr lang="es-ES" sz="2400" spc="-25" dirty="0" smtClean="0">
                <a:latin typeface="Arial" panose="020B0604020202020204" pitchFamily="34" charset="0"/>
                <a:ea typeface="Arial" panose="020B0604020202020204" pitchFamily="34" charset="0"/>
              </a:rPr>
              <a:t>y</a:t>
            </a:r>
            <a:r>
              <a:rPr lang="es-ES" sz="2400" dirty="0" smtClean="0">
                <a:latin typeface="Arial" panose="020B0604020202020204" pitchFamily="34" charset="0"/>
                <a:ea typeface="Arial" panose="020B0604020202020204" pitchFamily="34" charset="0"/>
              </a:rPr>
              <a:t>e</a:t>
            </a:r>
            <a:r>
              <a:rPr lang="es-ES" sz="2400" spc="10" dirty="0" smtClean="0">
                <a:latin typeface="Arial" panose="020B0604020202020204" pitchFamily="34" charset="0"/>
                <a:ea typeface="Arial" panose="020B0604020202020204" pitchFamily="34" charset="0"/>
              </a:rPr>
              <a:t>ct</a:t>
            </a:r>
            <a:r>
              <a:rPr lang="es-ES" sz="2400" dirty="0" smtClean="0">
                <a:latin typeface="Arial" panose="020B0604020202020204" pitchFamily="34" charset="0"/>
                <a:ea typeface="Arial" panose="020B0604020202020204" pitchFamily="34" charset="0"/>
              </a:rPr>
              <a:t>o.</a:t>
            </a:r>
            <a:endParaRPr lang="es-ES" sz="2400" dirty="0">
              <a:effectLst/>
              <a:latin typeface="Arial" panose="020B0604020202020204" pitchFamily="34" charset="0"/>
              <a:ea typeface="Arial" panose="020B0604020202020204" pitchFamily="34" charset="0"/>
            </a:endParaRPr>
          </a:p>
        </p:txBody>
      </p:sp>
      <p:sp>
        <p:nvSpPr>
          <p:cNvPr id="8" name="Rectángulo 7"/>
          <p:cNvSpPr/>
          <p:nvPr/>
        </p:nvSpPr>
        <p:spPr>
          <a:xfrm>
            <a:off x="813339" y="2931256"/>
            <a:ext cx="10531814" cy="900246"/>
          </a:xfrm>
          <a:prstGeom prst="rect">
            <a:avLst/>
          </a:prstGeom>
        </p:spPr>
        <p:txBody>
          <a:bodyPr wrap="square">
            <a:spAutoFit/>
          </a:bodyPr>
          <a:lstStyle/>
          <a:p>
            <a:pPr lvl="0" indent="-241300" algn="just">
              <a:lnSpc>
                <a:spcPts val="2065"/>
              </a:lnSpc>
              <a:spcBef>
                <a:spcPts val="5100"/>
              </a:spcBef>
            </a:pPr>
            <a:r>
              <a:rPr lang="es-ES" dirty="0" smtClean="0">
                <a:solidFill>
                  <a:prstClr val="white"/>
                </a:solidFill>
                <a:latin typeface="Arial" panose="020B0604020202020204" pitchFamily="34" charset="0"/>
                <a:ea typeface="Arial" panose="020B0604020202020204" pitchFamily="34" charset="0"/>
              </a:rPr>
              <a:t>El oferente deberá a partir de su propio análisis del flujo de fondos esperado y de las erogaciones previstas, realizar una oferta que incluya las fuentes de financiamiento necesarias para obtener el mencionado cierre.</a:t>
            </a:r>
            <a:endParaRPr lang="es-ES" sz="1100" dirty="0" smtClean="0">
              <a:solidFill>
                <a:prstClr val="white"/>
              </a:solidFill>
              <a:latin typeface="Arial" panose="020B0604020202020204" pitchFamily="34" charset="0"/>
              <a:ea typeface="Arial" panose="020B0604020202020204" pitchFamily="34" charset="0"/>
            </a:endParaRPr>
          </a:p>
        </p:txBody>
      </p:sp>
      <p:sp>
        <p:nvSpPr>
          <p:cNvPr id="9" name="Rectángulo 8"/>
          <p:cNvSpPr/>
          <p:nvPr/>
        </p:nvSpPr>
        <p:spPr>
          <a:xfrm>
            <a:off x="534480" y="4038773"/>
            <a:ext cx="10973879" cy="630942"/>
          </a:xfrm>
          <a:prstGeom prst="rect">
            <a:avLst/>
          </a:prstGeom>
        </p:spPr>
        <p:txBody>
          <a:bodyPr wrap="square">
            <a:spAutoFit/>
          </a:bodyPr>
          <a:lstStyle/>
          <a:p>
            <a:pPr marL="241300" marR="215900" lvl="0" indent="234315" algn="just">
              <a:lnSpc>
                <a:spcPts val="2065"/>
              </a:lnSpc>
              <a:tabLst>
                <a:tab pos="233680" algn="l"/>
              </a:tabLst>
            </a:pPr>
            <a:r>
              <a:rPr lang="es-ES" dirty="0">
                <a:solidFill>
                  <a:prstClr val="white"/>
                </a:solidFill>
                <a:latin typeface="Arial" panose="020B0604020202020204" pitchFamily="34" charset="0"/>
                <a:ea typeface="Arial" panose="020B0604020202020204" pitchFamily="34" charset="0"/>
              </a:rPr>
              <a:t>Cualquier propuesta será rechazada si se presenta sin estar acompañada de la fuente de financiamiento necesaria.</a:t>
            </a:r>
            <a:endParaRPr lang="es-ES" dirty="0"/>
          </a:p>
        </p:txBody>
      </p:sp>
      <p:sp>
        <p:nvSpPr>
          <p:cNvPr id="10" name="Rectángulo 9"/>
          <p:cNvSpPr/>
          <p:nvPr/>
        </p:nvSpPr>
        <p:spPr>
          <a:xfrm>
            <a:off x="692282" y="4965372"/>
            <a:ext cx="10658273" cy="900246"/>
          </a:xfrm>
          <a:prstGeom prst="rect">
            <a:avLst/>
          </a:prstGeom>
        </p:spPr>
        <p:txBody>
          <a:bodyPr wrap="square">
            <a:spAutoFit/>
          </a:bodyPr>
          <a:lstStyle/>
          <a:p>
            <a:pPr marL="241300" marR="215900" lvl="0" indent="234315" algn="just">
              <a:lnSpc>
                <a:spcPts val="2065"/>
              </a:lnSpc>
              <a:tabLst>
                <a:tab pos="233680" algn="l"/>
              </a:tabLst>
            </a:pPr>
            <a:r>
              <a:rPr lang="es-ES" dirty="0" smtClean="0">
                <a:solidFill>
                  <a:prstClr val="white"/>
                </a:solidFill>
                <a:latin typeface="Arial" panose="020B0604020202020204" pitchFamily="34" charset="0"/>
                <a:ea typeface="Arial" panose="020B0604020202020204" pitchFamily="34" charset="0"/>
              </a:rPr>
              <a:t>También será rechazada por considerarse oferta condicionada, aquella que imponga condiciones para la obtención del financiamiento que resulten de cumplimiento imposible o impliquen perjuicio para el Licitante</a:t>
            </a:r>
            <a:endParaRPr lang="es-ES" dirty="0"/>
          </a:p>
        </p:txBody>
      </p:sp>
    </p:spTree>
    <p:extLst>
      <p:ext uri="{BB962C8B-B14F-4D97-AF65-F5344CB8AC3E}">
        <p14:creationId xmlns:p14="http://schemas.microsoft.com/office/powerpoint/2010/main" val="3721815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76655" y="385864"/>
            <a:ext cx="7999315" cy="1073285"/>
          </a:xfrm>
        </p:spPr>
        <p:txBody>
          <a:bodyPr/>
          <a:lstStyle/>
          <a:p>
            <a:r>
              <a:rPr lang="es-ES" b="1" dirty="0" smtClean="0">
                <a:latin typeface="Arial" panose="020B0604020202020204" pitchFamily="34" charset="0"/>
                <a:ea typeface="Arial" panose="020B0604020202020204" pitchFamily="34" charset="0"/>
              </a:rPr>
              <a:t>CARTA DE FINANCIAMIENTO:</a:t>
            </a:r>
            <a:r>
              <a:rPr lang="es-ES" b="1" dirty="0">
                <a:latin typeface="Arial" panose="020B0604020202020204" pitchFamily="34" charset="0"/>
                <a:ea typeface="Arial" panose="020B0604020202020204" pitchFamily="34" charset="0"/>
              </a:rPr>
              <a:t/>
            </a:r>
            <a:br>
              <a:rPr lang="es-ES" b="1" dirty="0">
                <a:latin typeface="Arial" panose="020B0604020202020204" pitchFamily="34" charset="0"/>
                <a:ea typeface="Arial" panose="020B0604020202020204" pitchFamily="34" charset="0"/>
              </a:rPr>
            </a:br>
            <a:endParaRPr lang="es-ES" dirty="0"/>
          </a:p>
        </p:txBody>
      </p:sp>
      <p:sp>
        <p:nvSpPr>
          <p:cNvPr id="7" name="Rectángulo 6"/>
          <p:cNvSpPr/>
          <p:nvPr/>
        </p:nvSpPr>
        <p:spPr>
          <a:xfrm>
            <a:off x="651212" y="2567743"/>
            <a:ext cx="11089532" cy="3170099"/>
          </a:xfrm>
          <a:prstGeom prst="rect">
            <a:avLst/>
          </a:prstGeom>
        </p:spPr>
        <p:txBody>
          <a:bodyPr wrap="square">
            <a:spAutoFit/>
          </a:bodyPr>
          <a:lstStyle/>
          <a:p>
            <a:r>
              <a:rPr lang="es-ES" sz="2000" dirty="0"/>
              <a:t>Los Oferentes deberán incluir en su oferta uno o varios programas de crédito, destinados a financiar el total de la inversión considerada en la </a:t>
            </a:r>
            <a:r>
              <a:rPr lang="es-ES" sz="2000" dirty="0" smtClean="0"/>
              <a:t>Obra de profundización.</a:t>
            </a:r>
          </a:p>
          <a:p>
            <a:endParaRPr lang="es-ES" sz="2000" dirty="0"/>
          </a:p>
          <a:p>
            <a:r>
              <a:rPr lang="es-ES" sz="2000" dirty="0" smtClean="0"/>
              <a:t>Con arreglo a su oferta para el Renglón Mantenimiento, el oferente deberá descontar los pagos por dicho rubro a los efectos de dimensionar el Financiamiento necesario para la realización de la obra de Profundización.</a:t>
            </a:r>
          </a:p>
          <a:p>
            <a:endParaRPr lang="es-ES" sz="2000" dirty="0"/>
          </a:p>
          <a:p>
            <a:r>
              <a:rPr lang="es-ES" sz="2000" dirty="0" smtClean="0"/>
              <a:t>El Consorcio no estima ni garantiza un flujo de fondos mínimo por lo que cada oferente deberá realizar sus previsiones en base de la información ofrecida y su buen criterio.</a:t>
            </a:r>
            <a:endParaRPr lang="es-ES" sz="2000" dirty="0"/>
          </a:p>
        </p:txBody>
      </p:sp>
    </p:spTree>
    <p:extLst>
      <p:ext uri="{BB962C8B-B14F-4D97-AF65-F5344CB8AC3E}">
        <p14:creationId xmlns:p14="http://schemas.microsoft.com/office/powerpoint/2010/main" val="21133051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76655" y="385864"/>
            <a:ext cx="7999315" cy="1073285"/>
          </a:xfrm>
        </p:spPr>
        <p:txBody>
          <a:bodyPr/>
          <a:lstStyle/>
          <a:p>
            <a:r>
              <a:rPr lang="es-ES" sz="4000" b="1" dirty="0" smtClean="0">
                <a:latin typeface="Arial" panose="020B0604020202020204" pitchFamily="34" charset="0"/>
                <a:ea typeface="Arial" panose="020B0604020202020204" pitchFamily="34" charset="0"/>
              </a:rPr>
              <a:t>CARTA DE FINANCIAMIENTO:</a:t>
            </a:r>
            <a:r>
              <a:rPr lang="es-ES" sz="4000" b="1" dirty="0">
                <a:latin typeface="Arial" panose="020B0604020202020204" pitchFamily="34" charset="0"/>
                <a:ea typeface="Arial" panose="020B0604020202020204" pitchFamily="34" charset="0"/>
              </a:rPr>
              <a:t/>
            </a:r>
            <a:br>
              <a:rPr lang="es-ES" sz="4000" b="1" dirty="0">
                <a:latin typeface="Arial" panose="020B0604020202020204" pitchFamily="34" charset="0"/>
                <a:ea typeface="Arial" panose="020B0604020202020204" pitchFamily="34" charset="0"/>
              </a:rPr>
            </a:br>
            <a:endParaRPr lang="es-ES" sz="4000" dirty="0"/>
          </a:p>
        </p:txBody>
      </p:sp>
      <p:sp>
        <p:nvSpPr>
          <p:cNvPr id="7" name="Rectángulo 6"/>
          <p:cNvSpPr/>
          <p:nvPr/>
        </p:nvSpPr>
        <p:spPr>
          <a:xfrm>
            <a:off x="622570" y="1118681"/>
            <a:ext cx="11118174" cy="5078313"/>
          </a:xfrm>
          <a:prstGeom prst="rect">
            <a:avLst/>
          </a:prstGeom>
        </p:spPr>
        <p:txBody>
          <a:bodyPr wrap="square">
            <a:spAutoFit/>
          </a:bodyPr>
          <a:lstStyle/>
          <a:p>
            <a:r>
              <a:rPr lang="es-ES" dirty="0"/>
              <a:t>La/s carta/s de financiamiento deberán ser firmadas por la o las instituciones financieras dispuestas a financiar el proyecto. </a:t>
            </a:r>
            <a:endParaRPr lang="es-ES" dirty="0" smtClean="0"/>
          </a:p>
          <a:p>
            <a:endParaRPr lang="es-ES" dirty="0" smtClean="0"/>
          </a:p>
          <a:p>
            <a:r>
              <a:rPr lang="es-ES" dirty="0" smtClean="0"/>
              <a:t>Serán </a:t>
            </a:r>
            <a:r>
              <a:rPr lang="es-ES" dirty="0"/>
              <a:t>considerados acreedores permitidos</a:t>
            </a:r>
            <a:r>
              <a:rPr lang="es-ES" dirty="0" smtClean="0"/>
              <a:t>:</a:t>
            </a:r>
          </a:p>
          <a:p>
            <a:endParaRPr lang="es-ES" dirty="0"/>
          </a:p>
          <a:p>
            <a:pPr lvl="0"/>
            <a:r>
              <a:rPr lang="es-ES" dirty="0" smtClean="0"/>
              <a:t>1)cualquier </a:t>
            </a:r>
            <a:r>
              <a:rPr lang="es-ES" b="1" dirty="0"/>
              <a:t>institución multilateral de crédito </a:t>
            </a:r>
            <a:r>
              <a:rPr lang="es-ES" dirty="0"/>
              <a:t>de la cual la Argentina sea miembro,</a:t>
            </a:r>
          </a:p>
          <a:p>
            <a:pPr lvl="0"/>
            <a:r>
              <a:rPr lang="es-ES" dirty="0"/>
              <a:t>cualquier institución o cualquier </a:t>
            </a:r>
            <a:r>
              <a:rPr lang="es-ES" b="1" dirty="0"/>
              <a:t>agencia gubernamental </a:t>
            </a:r>
            <a:r>
              <a:rPr lang="es-ES" dirty="0"/>
              <a:t>de país con el cual la Argentina mantenga relaciones diplomáticas</a:t>
            </a:r>
            <a:r>
              <a:rPr lang="es-ES" dirty="0" smtClean="0"/>
              <a:t>,</a:t>
            </a:r>
          </a:p>
          <a:p>
            <a:pPr lvl="0"/>
            <a:endParaRPr lang="es-ES" dirty="0"/>
          </a:p>
          <a:p>
            <a:pPr lvl="0"/>
            <a:r>
              <a:rPr lang="es-ES" dirty="0" smtClean="0"/>
              <a:t>2)cualquier </a:t>
            </a:r>
            <a:r>
              <a:rPr lang="es-ES" dirty="0"/>
              <a:t>institución financiera aprobada por la Argentina y designada como </a:t>
            </a:r>
            <a:r>
              <a:rPr lang="es-ES" b="1" dirty="0"/>
              <a:t>Banco Extranjero de Primera Categoría </a:t>
            </a:r>
            <a:r>
              <a:rPr lang="es-ES" dirty="0"/>
              <a:t>por el Ministerio de Economía</a:t>
            </a:r>
            <a:r>
              <a:rPr lang="es-ES" dirty="0" smtClean="0"/>
              <a:t>,</a:t>
            </a:r>
          </a:p>
          <a:p>
            <a:pPr lvl="0"/>
            <a:endParaRPr lang="es-ES" dirty="0"/>
          </a:p>
          <a:p>
            <a:pPr lvl="0"/>
            <a:r>
              <a:rPr lang="es-ES" dirty="0" smtClean="0"/>
              <a:t>3)Cualquier </a:t>
            </a:r>
            <a:r>
              <a:rPr lang="es-ES" b="1" dirty="0"/>
              <a:t>otra i</a:t>
            </a:r>
            <a:r>
              <a:rPr lang="es-ES" dirty="0"/>
              <a:t>nstitución financiera internacional </a:t>
            </a:r>
            <a:r>
              <a:rPr lang="es-ES" b="1" dirty="0"/>
              <a:t>aprobada por el COMITENTE </a:t>
            </a:r>
            <a:r>
              <a:rPr lang="es-ES" dirty="0"/>
              <a:t>que tenga una calificación de riesgo categoría </a:t>
            </a:r>
            <a:r>
              <a:rPr lang="es-ES" b="1" dirty="0" err="1"/>
              <a:t>Investment</a:t>
            </a:r>
            <a:r>
              <a:rPr lang="es-ES" b="1" dirty="0"/>
              <a:t> Grade</a:t>
            </a:r>
            <a:r>
              <a:rPr lang="es-ES" b="1" dirty="0" smtClean="0"/>
              <a:t>.</a:t>
            </a:r>
          </a:p>
          <a:p>
            <a:pPr lvl="0"/>
            <a:endParaRPr lang="es-ES" dirty="0"/>
          </a:p>
          <a:p>
            <a:pPr lvl="0"/>
            <a:r>
              <a:rPr lang="es-ES" dirty="0" smtClean="0"/>
              <a:t>4)cualquier </a:t>
            </a:r>
            <a:r>
              <a:rPr lang="es-ES" b="1" dirty="0"/>
              <a:t>institución financiera nacional aprobada por el COMITENTE</a:t>
            </a:r>
            <a:r>
              <a:rPr lang="es-ES" dirty="0"/>
              <a:t>, clasificada como institución con una </a:t>
            </a:r>
            <a:r>
              <a:rPr lang="es-ES" b="1" dirty="0"/>
              <a:t>calificación de riesgo no menor a "A”</a:t>
            </a:r>
            <a:r>
              <a:rPr lang="es-ES" dirty="0"/>
              <a:t> por una empresa calificadora de riesgo nacional debidamente autorizada,</a:t>
            </a:r>
          </a:p>
        </p:txBody>
      </p:sp>
    </p:spTree>
    <p:extLst>
      <p:ext uri="{BB962C8B-B14F-4D97-AF65-F5344CB8AC3E}">
        <p14:creationId xmlns:p14="http://schemas.microsoft.com/office/powerpoint/2010/main" val="3374773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76655" y="385864"/>
            <a:ext cx="7999315" cy="1073285"/>
          </a:xfrm>
        </p:spPr>
        <p:txBody>
          <a:bodyPr/>
          <a:lstStyle/>
          <a:p>
            <a:r>
              <a:rPr lang="es-ES" sz="4000" b="1" dirty="0" smtClean="0">
                <a:latin typeface="Arial" panose="020B0604020202020204" pitchFamily="34" charset="0"/>
                <a:ea typeface="Arial" panose="020B0604020202020204" pitchFamily="34" charset="0"/>
              </a:rPr>
              <a:t>CARTA DE FINANCIAMIENTO:</a:t>
            </a:r>
            <a:r>
              <a:rPr lang="es-ES" sz="4000" b="1" dirty="0">
                <a:latin typeface="Arial" panose="020B0604020202020204" pitchFamily="34" charset="0"/>
                <a:ea typeface="Arial" panose="020B0604020202020204" pitchFamily="34" charset="0"/>
              </a:rPr>
              <a:t/>
            </a:r>
            <a:br>
              <a:rPr lang="es-ES" sz="4000" b="1" dirty="0">
                <a:latin typeface="Arial" panose="020B0604020202020204" pitchFamily="34" charset="0"/>
                <a:ea typeface="Arial" panose="020B0604020202020204" pitchFamily="34" charset="0"/>
              </a:rPr>
            </a:br>
            <a:endParaRPr lang="es-ES" sz="4000" dirty="0"/>
          </a:p>
        </p:txBody>
      </p:sp>
      <p:sp>
        <p:nvSpPr>
          <p:cNvPr id="7" name="Rectángulo 6"/>
          <p:cNvSpPr/>
          <p:nvPr/>
        </p:nvSpPr>
        <p:spPr>
          <a:xfrm>
            <a:off x="632298" y="1887166"/>
            <a:ext cx="11118174" cy="3477875"/>
          </a:xfrm>
          <a:prstGeom prst="rect">
            <a:avLst/>
          </a:prstGeom>
        </p:spPr>
        <p:txBody>
          <a:bodyPr wrap="square">
            <a:spAutoFit/>
          </a:bodyPr>
          <a:lstStyle/>
          <a:p>
            <a:r>
              <a:rPr lang="es-ES" sz="2000" dirty="0"/>
              <a:t>La firma de la Carta de Financiamiento </a:t>
            </a:r>
            <a:r>
              <a:rPr lang="es-ES" sz="2000" dirty="0" smtClean="0"/>
              <a:t>implica para el Prestamista que de manera incondicionada quedará vinculado al oferente ganador y deberá proceder a su cumplimiento sin pretender condiciones o modificaciones que desnaturalicen la propuesta aceptada.</a:t>
            </a:r>
          </a:p>
          <a:p>
            <a:endParaRPr lang="es-ES" sz="2000" dirty="0"/>
          </a:p>
          <a:p>
            <a:endParaRPr lang="es-ES" sz="2000" dirty="0" smtClean="0"/>
          </a:p>
          <a:p>
            <a:r>
              <a:rPr lang="es-ES" sz="2000" dirty="0"/>
              <a:t>La aceptación de la propuesta de financiamiento será opcional para el Consorcio y el rechazo de la misma no implicará costo ni reconocimiento alguno por parte del Licitante.</a:t>
            </a:r>
          </a:p>
          <a:p>
            <a:endParaRPr lang="es-ES" sz="2000" dirty="0" smtClean="0"/>
          </a:p>
          <a:p>
            <a:endParaRPr lang="es-ES" sz="2000" dirty="0"/>
          </a:p>
        </p:txBody>
      </p:sp>
    </p:spTree>
    <p:extLst>
      <p:ext uri="{BB962C8B-B14F-4D97-AF65-F5344CB8AC3E}">
        <p14:creationId xmlns:p14="http://schemas.microsoft.com/office/powerpoint/2010/main" val="787156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76655" y="385864"/>
            <a:ext cx="7999315" cy="1073285"/>
          </a:xfrm>
        </p:spPr>
        <p:txBody>
          <a:bodyPr/>
          <a:lstStyle/>
          <a:p>
            <a:r>
              <a:rPr lang="es-ES" b="1" dirty="0"/>
              <a:t>SISTEMA DE CONTRATACIÓN</a:t>
            </a:r>
            <a:r>
              <a:rPr lang="es-ES" b="1" dirty="0" smtClean="0">
                <a:latin typeface="Arial" panose="020B0604020202020204" pitchFamily="34" charset="0"/>
                <a:ea typeface="Arial" panose="020B0604020202020204" pitchFamily="34" charset="0"/>
              </a:rPr>
              <a:t>:</a:t>
            </a:r>
            <a:r>
              <a:rPr lang="es-ES" b="1" dirty="0">
                <a:latin typeface="Arial" panose="020B0604020202020204" pitchFamily="34" charset="0"/>
                <a:ea typeface="Arial" panose="020B0604020202020204" pitchFamily="34" charset="0"/>
              </a:rPr>
              <a:t/>
            </a:r>
            <a:br>
              <a:rPr lang="es-ES" b="1" dirty="0">
                <a:latin typeface="Arial" panose="020B0604020202020204" pitchFamily="34" charset="0"/>
                <a:ea typeface="Arial" panose="020B0604020202020204" pitchFamily="34" charset="0"/>
              </a:rPr>
            </a:br>
            <a:endParaRPr lang="es-ES" dirty="0"/>
          </a:p>
        </p:txBody>
      </p:sp>
      <p:sp>
        <p:nvSpPr>
          <p:cNvPr id="7" name="Rectángulo 6"/>
          <p:cNvSpPr/>
          <p:nvPr/>
        </p:nvSpPr>
        <p:spPr>
          <a:xfrm>
            <a:off x="632298" y="1887166"/>
            <a:ext cx="11118174" cy="3477875"/>
          </a:xfrm>
          <a:prstGeom prst="rect">
            <a:avLst/>
          </a:prstGeom>
        </p:spPr>
        <p:txBody>
          <a:bodyPr wrap="square">
            <a:spAutoFit/>
          </a:bodyPr>
          <a:lstStyle/>
          <a:p>
            <a:pPr lvl="0"/>
            <a:r>
              <a:rPr lang="es-ES" sz="2000" b="1" dirty="0"/>
              <a:t>D</a:t>
            </a:r>
            <a:r>
              <a:rPr lang="es-ES" sz="2000" b="1" dirty="0" smtClean="0"/>
              <a:t>ragado </a:t>
            </a:r>
            <a:r>
              <a:rPr lang="es-ES" sz="2000" b="1" dirty="0"/>
              <a:t>de profundización:</a:t>
            </a:r>
            <a:endParaRPr lang="es-ES" sz="2000" dirty="0"/>
          </a:p>
          <a:p>
            <a:endParaRPr lang="es-ES" sz="2000" dirty="0" smtClean="0"/>
          </a:p>
          <a:p>
            <a:r>
              <a:rPr lang="es-ES" sz="2000" dirty="0" smtClean="0"/>
              <a:t>Se contratará </a:t>
            </a:r>
            <a:r>
              <a:rPr lang="es-ES" sz="2000" dirty="0"/>
              <a:t>por el sistema de </a:t>
            </a:r>
            <a:r>
              <a:rPr lang="es-ES" sz="2000" b="1" dirty="0"/>
              <a:t>AJUSTE ALZADO</a:t>
            </a:r>
            <a:r>
              <a:rPr lang="es-ES" sz="2000" b="1" dirty="0" smtClean="0"/>
              <a:t>. </a:t>
            </a:r>
            <a:r>
              <a:rPr lang="es-ES" sz="2000" dirty="0" smtClean="0"/>
              <a:t>La oferta deberá realizarse en dólares.</a:t>
            </a:r>
          </a:p>
          <a:p>
            <a:endParaRPr lang="es-ES" sz="2000" b="1" dirty="0"/>
          </a:p>
          <a:p>
            <a:r>
              <a:rPr lang="es-ES" sz="2000" dirty="0" smtClean="0"/>
              <a:t>El precio incluirá el costo de la realización del </a:t>
            </a:r>
            <a:r>
              <a:rPr lang="es-ES" sz="2000" b="1" dirty="0" smtClean="0"/>
              <a:t>PROYECTO EJECUTIVO </a:t>
            </a:r>
            <a:r>
              <a:rPr lang="es-ES" sz="2000" dirty="0" smtClean="0"/>
              <a:t>cuya realización es obligación del Contratista.</a:t>
            </a:r>
          </a:p>
          <a:p>
            <a:endParaRPr lang="es-ES" sz="2000" b="1" dirty="0"/>
          </a:p>
          <a:p>
            <a:r>
              <a:rPr lang="es-ES" sz="2000" b="1" dirty="0" smtClean="0"/>
              <a:t>El precio se abonará según certificación de obra con acuerdo al cronograma de desembolsos previstos en la Carta de Financiamiento. </a:t>
            </a:r>
          </a:p>
          <a:p>
            <a:endParaRPr lang="es-ES" sz="2000" b="1" dirty="0"/>
          </a:p>
          <a:p>
            <a:endParaRPr lang="es-ES" sz="2000" dirty="0"/>
          </a:p>
        </p:txBody>
      </p:sp>
    </p:spTree>
    <p:extLst>
      <p:ext uri="{BB962C8B-B14F-4D97-AF65-F5344CB8AC3E}">
        <p14:creationId xmlns:p14="http://schemas.microsoft.com/office/powerpoint/2010/main" val="3545717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72374" y="210766"/>
            <a:ext cx="7999315" cy="1073285"/>
          </a:xfrm>
        </p:spPr>
        <p:txBody>
          <a:bodyPr/>
          <a:lstStyle/>
          <a:p>
            <a:r>
              <a:rPr lang="es-ES" sz="4400" b="1" dirty="0"/>
              <a:t>SISTEMA DE CONTRATACIÓN</a:t>
            </a:r>
            <a:r>
              <a:rPr lang="es-ES" sz="4400" b="1" dirty="0" smtClean="0">
                <a:latin typeface="Arial" panose="020B0604020202020204" pitchFamily="34" charset="0"/>
                <a:ea typeface="Arial" panose="020B0604020202020204" pitchFamily="34" charset="0"/>
              </a:rPr>
              <a:t>:</a:t>
            </a:r>
            <a:r>
              <a:rPr lang="es-ES" sz="4400" b="1" dirty="0">
                <a:latin typeface="Arial" panose="020B0604020202020204" pitchFamily="34" charset="0"/>
                <a:ea typeface="Arial" panose="020B0604020202020204" pitchFamily="34" charset="0"/>
              </a:rPr>
              <a:t/>
            </a:r>
            <a:br>
              <a:rPr lang="es-ES" sz="4400" b="1" dirty="0">
                <a:latin typeface="Arial" panose="020B0604020202020204" pitchFamily="34" charset="0"/>
                <a:ea typeface="Arial" panose="020B0604020202020204" pitchFamily="34" charset="0"/>
              </a:rPr>
            </a:br>
            <a:endParaRPr lang="es-ES" sz="4400" dirty="0"/>
          </a:p>
        </p:txBody>
      </p:sp>
      <p:sp>
        <p:nvSpPr>
          <p:cNvPr id="7" name="Rectángulo 6"/>
          <p:cNvSpPr/>
          <p:nvPr/>
        </p:nvSpPr>
        <p:spPr>
          <a:xfrm>
            <a:off x="225324" y="1566154"/>
            <a:ext cx="11478098" cy="5693866"/>
          </a:xfrm>
          <a:prstGeom prst="rect">
            <a:avLst/>
          </a:prstGeom>
        </p:spPr>
        <p:txBody>
          <a:bodyPr wrap="square">
            <a:spAutoFit/>
          </a:bodyPr>
          <a:lstStyle/>
          <a:p>
            <a:pPr lvl="0"/>
            <a:r>
              <a:rPr lang="es-ES" sz="2000" b="1" dirty="0"/>
              <a:t>D</a:t>
            </a:r>
            <a:r>
              <a:rPr lang="es-ES" sz="2000" b="1" dirty="0" smtClean="0"/>
              <a:t>ragado </a:t>
            </a:r>
            <a:r>
              <a:rPr lang="es-ES" sz="2000" b="1" dirty="0"/>
              <a:t>de mantenimiento:</a:t>
            </a:r>
            <a:endParaRPr lang="es-ES" sz="2000" dirty="0"/>
          </a:p>
          <a:p>
            <a:r>
              <a:rPr lang="es-ES" sz="2000" dirty="0"/>
              <a:t>	</a:t>
            </a:r>
          </a:p>
          <a:p>
            <a:r>
              <a:rPr lang="es-ES" sz="2000" dirty="0"/>
              <a:t>El Renglón Dragado de mantenimiento año 3 al 10 se contratará por el sistema de </a:t>
            </a:r>
            <a:r>
              <a:rPr lang="es-ES" sz="2000" b="1" dirty="0"/>
              <a:t>AJUSTE ALZADO. </a:t>
            </a:r>
            <a:r>
              <a:rPr lang="es-ES" sz="2000" dirty="0"/>
              <a:t>El total de la oferta económica deberá expresarse en </a:t>
            </a:r>
            <a:r>
              <a:rPr lang="es-ES" sz="2000" dirty="0" smtClean="0"/>
              <a:t>dólares. </a:t>
            </a:r>
          </a:p>
          <a:p>
            <a:endParaRPr lang="es-ES" sz="2000" dirty="0"/>
          </a:p>
          <a:p>
            <a:r>
              <a:rPr lang="es-ES" sz="2000" dirty="0" smtClean="0"/>
              <a:t>Como </a:t>
            </a:r>
            <a:r>
              <a:rPr lang="es-ES" sz="2000" dirty="0"/>
              <a:t>remuneración de dicha contratación se abonará el precio ofertado, </a:t>
            </a:r>
            <a:r>
              <a:rPr lang="es-ES_tradnl" sz="2000" dirty="0"/>
              <a:t>el cual será abonado por período anticipado, en </a:t>
            </a:r>
            <a:r>
              <a:rPr lang="es-ES_tradnl" sz="2000" b="1" dirty="0"/>
              <a:t>OCHENTA Y CUATRO (84)</a:t>
            </a:r>
            <a:r>
              <a:rPr lang="es-ES_tradnl" sz="2000" dirty="0"/>
              <a:t> cuotas mensuales y consecutivas desde el momento de inicio de la </a:t>
            </a:r>
            <a:r>
              <a:rPr lang="es-ES_tradnl" sz="2000" dirty="0" smtClean="0"/>
              <a:t>contratación.</a:t>
            </a:r>
          </a:p>
          <a:p>
            <a:endParaRPr lang="es-ES_tradnl" sz="2000" dirty="0" smtClean="0"/>
          </a:p>
          <a:p>
            <a:r>
              <a:rPr lang="es-ES_tradnl" sz="2000" dirty="0" smtClean="0"/>
              <a:t>La </a:t>
            </a:r>
            <a:r>
              <a:rPr lang="es-ES_tradnl" sz="2000" dirty="0"/>
              <a:t>contratación incluirá el derecho del Comitente de solicitar la realización de hasta </a:t>
            </a:r>
            <a:r>
              <a:rPr lang="es-ES_tradnl" sz="2000" b="1" dirty="0"/>
              <a:t>CINCO (5) CAMPAÑAS ADICIONALES </a:t>
            </a:r>
            <a:r>
              <a:rPr lang="es-ES_tradnl" sz="2000" dirty="0"/>
              <a:t> de hasta </a:t>
            </a:r>
            <a:r>
              <a:rPr lang="es-ES_tradnl" sz="2000" b="1" dirty="0"/>
              <a:t>TRESCIENTOS MIL (300.000)</a:t>
            </a:r>
            <a:r>
              <a:rPr lang="es-ES_tradnl" sz="2000" dirty="0"/>
              <a:t> </a:t>
            </a:r>
            <a:r>
              <a:rPr lang="es-ES_tradnl" sz="2000" b="1" dirty="0"/>
              <a:t>METROS </a:t>
            </a:r>
            <a:r>
              <a:rPr lang="es-ES_tradnl" sz="2000" b="1" dirty="0" smtClean="0"/>
              <a:t>CÚBICOS</a:t>
            </a:r>
          </a:p>
          <a:p>
            <a:r>
              <a:rPr lang="es-ES_tradnl" sz="2000" dirty="0" smtClean="0"/>
              <a:t>. </a:t>
            </a:r>
            <a:r>
              <a:rPr lang="es-ES_tradnl" sz="2000" dirty="0"/>
              <a:t>El precio total de cada campaña adicional deberá incluirse junto con la </a:t>
            </a:r>
            <a:r>
              <a:rPr lang="es-ES_tradnl" sz="2000" b="1" dirty="0"/>
              <a:t>OFERTA</a:t>
            </a:r>
            <a:r>
              <a:rPr lang="es-ES_tradnl" sz="2000" dirty="0"/>
              <a:t> </a:t>
            </a:r>
            <a:r>
              <a:rPr lang="es-ES_tradnl" sz="2800" b="1" dirty="0"/>
              <a:t>pero no será considerado como parte de la misma a los efectos de la evaluación de precio</a:t>
            </a:r>
            <a:r>
              <a:rPr lang="es-ES_tradnl" sz="2000" dirty="0"/>
              <a:t>, en tanto su realización resulta opcional para el Comitente.</a:t>
            </a:r>
            <a:endParaRPr lang="es-ES" sz="2000" dirty="0"/>
          </a:p>
          <a:p>
            <a:endParaRPr lang="es-ES" sz="2000" b="1" dirty="0"/>
          </a:p>
          <a:p>
            <a:endParaRPr lang="es-ES" sz="2000" dirty="0"/>
          </a:p>
        </p:txBody>
      </p:sp>
    </p:spTree>
    <p:extLst>
      <p:ext uri="{BB962C8B-B14F-4D97-AF65-F5344CB8AC3E}">
        <p14:creationId xmlns:p14="http://schemas.microsoft.com/office/powerpoint/2010/main" val="21163153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72374" y="210766"/>
            <a:ext cx="7999315" cy="1073285"/>
          </a:xfrm>
        </p:spPr>
        <p:txBody>
          <a:bodyPr/>
          <a:lstStyle/>
          <a:p>
            <a:r>
              <a:rPr lang="es-ES" sz="4400" b="1" dirty="0"/>
              <a:t>SISTEMA DE CONTRATACIÓN</a:t>
            </a:r>
            <a:r>
              <a:rPr lang="es-ES" sz="4400" b="1" dirty="0" smtClean="0">
                <a:latin typeface="Arial" panose="020B0604020202020204" pitchFamily="34" charset="0"/>
                <a:ea typeface="Arial" panose="020B0604020202020204" pitchFamily="34" charset="0"/>
              </a:rPr>
              <a:t>:</a:t>
            </a:r>
            <a:r>
              <a:rPr lang="es-ES" sz="4400" b="1" dirty="0">
                <a:latin typeface="Arial" panose="020B0604020202020204" pitchFamily="34" charset="0"/>
                <a:ea typeface="Arial" panose="020B0604020202020204" pitchFamily="34" charset="0"/>
              </a:rPr>
              <a:t/>
            </a:r>
            <a:br>
              <a:rPr lang="es-ES" sz="4400" b="1" dirty="0">
                <a:latin typeface="Arial" panose="020B0604020202020204" pitchFamily="34" charset="0"/>
                <a:ea typeface="Arial" panose="020B0604020202020204" pitchFamily="34" charset="0"/>
              </a:rPr>
            </a:br>
            <a:endParaRPr lang="es-ES" sz="4400" dirty="0"/>
          </a:p>
        </p:txBody>
      </p:sp>
      <p:sp>
        <p:nvSpPr>
          <p:cNvPr id="7" name="Rectángulo 6"/>
          <p:cNvSpPr/>
          <p:nvPr/>
        </p:nvSpPr>
        <p:spPr>
          <a:xfrm>
            <a:off x="225324" y="1566154"/>
            <a:ext cx="11478098" cy="2554545"/>
          </a:xfrm>
          <a:prstGeom prst="rect">
            <a:avLst/>
          </a:prstGeom>
        </p:spPr>
        <p:txBody>
          <a:bodyPr wrap="square">
            <a:spAutoFit/>
          </a:bodyPr>
          <a:lstStyle/>
          <a:p>
            <a:pPr lvl="0"/>
            <a:r>
              <a:rPr lang="es-ES" sz="2000" b="1" dirty="0"/>
              <a:t>D</a:t>
            </a:r>
            <a:r>
              <a:rPr lang="es-ES" sz="2000" b="1" dirty="0" smtClean="0"/>
              <a:t>ragado </a:t>
            </a:r>
            <a:r>
              <a:rPr lang="es-ES" sz="2000" b="1" dirty="0"/>
              <a:t>de mantenimiento:</a:t>
            </a:r>
            <a:endParaRPr lang="es-ES" sz="2000" dirty="0"/>
          </a:p>
          <a:p>
            <a:r>
              <a:rPr lang="es-ES" sz="2000" dirty="0"/>
              <a:t>	</a:t>
            </a:r>
          </a:p>
          <a:p>
            <a:r>
              <a:rPr lang="es-ES_tradnl" sz="2000" dirty="0"/>
              <a:t>La contratación se realizará en dólares americanos y se abonará en pesos al tipo de cambio oficial del momento del efectivo pago o si la legislación así lo permitiese en dólares </a:t>
            </a:r>
            <a:r>
              <a:rPr lang="es-ES_tradnl" sz="2000" dirty="0" smtClean="0"/>
              <a:t>americanos.</a:t>
            </a:r>
          </a:p>
          <a:p>
            <a:endParaRPr lang="es-ES_tradnl" sz="2000" b="1" dirty="0"/>
          </a:p>
          <a:p>
            <a:endParaRPr lang="es-ES" sz="2000" b="1" dirty="0"/>
          </a:p>
          <a:p>
            <a:endParaRPr lang="es-ES" sz="2000" dirty="0"/>
          </a:p>
        </p:txBody>
      </p:sp>
    </p:spTree>
    <p:extLst>
      <p:ext uri="{BB962C8B-B14F-4D97-AF65-F5344CB8AC3E}">
        <p14:creationId xmlns:p14="http://schemas.microsoft.com/office/powerpoint/2010/main" val="2204998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72374" y="210766"/>
            <a:ext cx="11478098" cy="1073285"/>
          </a:xfrm>
        </p:spPr>
        <p:txBody>
          <a:bodyPr/>
          <a:lstStyle/>
          <a:p>
            <a:r>
              <a:rPr lang="es-ES" sz="3600" b="1" dirty="0" smtClean="0"/>
              <a:t>EVALUACIÓN DE LA PROPUESTA ECONÓMICA Y DE FINANCIAMIENTO</a:t>
            </a:r>
            <a:br>
              <a:rPr lang="es-ES" sz="3600" b="1" dirty="0" smtClean="0"/>
            </a:br>
            <a:r>
              <a:rPr lang="es-ES" sz="3600" b="1" dirty="0" smtClean="0"/>
              <a:t/>
            </a:r>
            <a:br>
              <a:rPr lang="es-ES" sz="3600" b="1" dirty="0" smtClean="0"/>
            </a:br>
            <a:r>
              <a:rPr lang="es-ES" sz="2400" b="1" dirty="0"/>
              <a:t>EVALUACIÓN DE LA PROPUESTA FINANCIERA</a:t>
            </a:r>
            <a:r>
              <a:rPr lang="es-ES" sz="1200" b="1" dirty="0"/>
              <a:t/>
            </a:r>
            <a:br>
              <a:rPr lang="es-ES" sz="1200" b="1" dirty="0"/>
            </a:br>
            <a:r>
              <a:rPr lang="es-ES" sz="1200" dirty="0"/>
              <a:t> </a:t>
            </a:r>
            <a:br>
              <a:rPr lang="es-ES" sz="1200" dirty="0"/>
            </a:br>
            <a:r>
              <a:rPr lang="es-ES" sz="1800" dirty="0"/>
              <a:t>S</a:t>
            </a:r>
            <a:r>
              <a:rPr lang="es-ES" sz="1800" dirty="0" smtClean="0"/>
              <a:t>e </a:t>
            </a:r>
            <a:r>
              <a:rPr lang="es-ES" sz="1800" dirty="0"/>
              <a:t>realizará teniendo en cuenta los aspectos cuantitativos y cualitativos de la misma</a:t>
            </a:r>
            <a:r>
              <a:rPr lang="es-ES" sz="1800" dirty="0" smtClean="0"/>
              <a:t>.</a:t>
            </a:r>
            <a:br>
              <a:rPr lang="es-ES" sz="1800" dirty="0" smtClean="0"/>
            </a:br>
            <a:r>
              <a:rPr lang="es-ES" sz="1800" dirty="0"/>
              <a:t/>
            </a:r>
            <a:br>
              <a:rPr lang="es-ES" sz="1800" dirty="0"/>
            </a:br>
            <a:r>
              <a:rPr lang="es-ES" sz="1800" dirty="0" smtClean="0"/>
              <a:t>Las </a:t>
            </a:r>
            <a:r>
              <a:rPr lang="es-ES" sz="1800" dirty="0"/>
              <a:t>ventajas de los posibles créditos para financiar el proyecto </a:t>
            </a:r>
            <a:r>
              <a:rPr lang="es-ES" sz="1800" dirty="0" smtClean="0"/>
              <a:t>deben </a:t>
            </a:r>
            <a:r>
              <a:rPr lang="es-ES" sz="1800" dirty="0"/>
              <a:t>quedar reflejadas en la propuesta económica</a:t>
            </a:r>
            <a:r>
              <a:rPr lang="es-ES" sz="1800" dirty="0" smtClean="0"/>
              <a:t>.</a:t>
            </a:r>
            <a:br>
              <a:rPr lang="es-ES" sz="1800" dirty="0" smtClean="0"/>
            </a:br>
            <a:r>
              <a:rPr lang="es-ES" sz="1800" dirty="0"/>
              <a:t/>
            </a:r>
            <a:br>
              <a:rPr lang="es-ES" sz="1800" dirty="0"/>
            </a:br>
            <a:r>
              <a:rPr lang="es-ES" sz="1800" dirty="0"/>
              <a:t>En caso que la tasa de interés sea variable, a los fines de su evaluación, se tomará el interés vigente al cierre del mercado en que se establece la mencionada tasa correspondiente al día inmediato anterior al de la presentación de la OFERTA</a:t>
            </a:r>
            <a:r>
              <a:rPr lang="es-ES" sz="1800" dirty="0" smtClean="0"/>
              <a:t>.</a:t>
            </a:r>
            <a:br>
              <a:rPr lang="es-ES" sz="1800" dirty="0" smtClean="0"/>
            </a:br>
            <a:r>
              <a:rPr lang="es-ES" sz="1800" dirty="0"/>
              <a:t/>
            </a:r>
            <a:br>
              <a:rPr lang="es-ES" sz="1800" dirty="0"/>
            </a:br>
            <a:r>
              <a:rPr lang="es-ES" sz="1800" dirty="0"/>
              <a:t>Los </a:t>
            </a:r>
            <a:r>
              <a:rPr lang="es-ES" sz="1800" b="1" dirty="0"/>
              <a:t>aspectos cualitativos </a:t>
            </a:r>
            <a:r>
              <a:rPr lang="es-ES" sz="1800" dirty="0"/>
              <a:t>de la Propuesta Financiera arrojará como resultado un determinado puntaje Financiero, </a:t>
            </a:r>
            <a:r>
              <a:rPr lang="es-ES" sz="1800" b="1" dirty="0"/>
              <a:t>que ponderará </a:t>
            </a:r>
            <a:r>
              <a:rPr lang="es-ES" sz="1800" dirty="0"/>
              <a:t>a la PROPUESTA ECONÓMICA</a:t>
            </a:r>
            <a:r>
              <a:rPr lang="es-ES" sz="1800" dirty="0" smtClean="0"/>
              <a:t>.</a:t>
            </a:r>
            <a:br>
              <a:rPr lang="es-ES" sz="1800" dirty="0" smtClean="0"/>
            </a:br>
            <a:r>
              <a:rPr lang="es-ES" sz="1800" dirty="0"/>
              <a:t/>
            </a:r>
            <a:br>
              <a:rPr lang="es-ES" sz="1800" dirty="0"/>
            </a:br>
            <a:endParaRPr lang="es-ES" sz="3600" dirty="0"/>
          </a:p>
        </p:txBody>
      </p:sp>
      <p:sp>
        <p:nvSpPr>
          <p:cNvPr id="7" name="Rectángulo 6"/>
          <p:cNvSpPr/>
          <p:nvPr/>
        </p:nvSpPr>
        <p:spPr>
          <a:xfrm>
            <a:off x="272374" y="2315183"/>
            <a:ext cx="11478098" cy="1015663"/>
          </a:xfrm>
          <a:prstGeom prst="rect">
            <a:avLst/>
          </a:prstGeom>
        </p:spPr>
        <p:txBody>
          <a:bodyPr wrap="square">
            <a:spAutoFit/>
          </a:bodyPr>
          <a:lstStyle/>
          <a:p>
            <a:endParaRPr lang="es-ES_tradnl" sz="2000" b="1" dirty="0"/>
          </a:p>
          <a:p>
            <a:endParaRPr lang="es-ES" sz="2000" b="1" dirty="0"/>
          </a:p>
          <a:p>
            <a:endParaRPr lang="es-ES" sz="2000" dirty="0"/>
          </a:p>
        </p:txBody>
      </p:sp>
    </p:spTree>
    <p:extLst>
      <p:ext uri="{BB962C8B-B14F-4D97-AF65-F5344CB8AC3E}">
        <p14:creationId xmlns:p14="http://schemas.microsoft.com/office/powerpoint/2010/main" val="2970229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Marcador de contenido 3"/>
          <p:cNvSpPr>
            <a:spLocks noGrp="1"/>
          </p:cNvSpPr>
          <p:nvPr>
            <p:ph idx="1"/>
          </p:nvPr>
        </p:nvSpPr>
        <p:spPr>
          <a:xfrm>
            <a:off x="1225428" y="1853248"/>
            <a:ext cx="8946541" cy="4992860"/>
          </a:xfrm>
        </p:spPr>
        <p:txBody>
          <a:bodyPr>
            <a:normAutofit/>
          </a:bodyPr>
          <a:lstStyle/>
          <a:p>
            <a:r>
              <a:rPr lang="es-ES" dirty="0" smtClean="0"/>
              <a:t>INCLUYE:</a:t>
            </a:r>
          </a:p>
          <a:p>
            <a:pPr lvl="1"/>
            <a:r>
              <a:rPr lang="es-ES" dirty="0"/>
              <a:t>Proyecto Ejecutivo y la Ingeniería de Detalle, la provisión de materiales, insumos, equipos, elementos, mano de </a:t>
            </a:r>
            <a:r>
              <a:rPr lang="es-ES" dirty="0" smtClean="0"/>
              <a:t>obra.</a:t>
            </a:r>
          </a:p>
          <a:p>
            <a:pPr lvl="1"/>
            <a:r>
              <a:rPr lang="es-ES" dirty="0" smtClean="0"/>
              <a:t>OBLIGACIÓN: Alcanzar las profundidades de diseño básico con arreglo al Proyecto Ejecutivo</a:t>
            </a:r>
          </a:p>
          <a:p>
            <a:r>
              <a:rPr lang="es-ES" dirty="0"/>
              <a:t>PLAZO DE </a:t>
            </a:r>
            <a:r>
              <a:rPr lang="es-ES" dirty="0" smtClean="0"/>
              <a:t>EJECUCIÓN:</a:t>
            </a:r>
            <a:endParaRPr lang="es-ES" dirty="0"/>
          </a:p>
          <a:p>
            <a:pPr lvl="1"/>
            <a:r>
              <a:rPr lang="es-ES" dirty="0"/>
              <a:t>La Movilización deberá iniciarse dentro de los primeros </a:t>
            </a:r>
            <a:r>
              <a:rPr lang="es-ES" b="1" dirty="0"/>
              <a:t>DOCE (12)</a:t>
            </a:r>
            <a:r>
              <a:rPr lang="es-ES" dirty="0"/>
              <a:t> meses contados a partir del Acta de Inicio del plazo total de obra.</a:t>
            </a:r>
          </a:p>
          <a:p>
            <a:pPr lvl="1"/>
            <a:r>
              <a:rPr lang="es-ES" dirty="0" smtClean="0"/>
              <a:t>El </a:t>
            </a:r>
            <a:r>
              <a:rPr lang="es-ES" dirty="0"/>
              <a:t>plazo de ejecución de la Obra </a:t>
            </a:r>
            <a:r>
              <a:rPr lang="es-ES" dirty="0" smtClean="0"/>
              <a:t>será </a:t>
            </a:r>
            <a:r>
              <a:rPr lang="es-ES" dirty="0"/>
              <a:t>de </a:t>
            </a:r>
            <a:r>
              <a:rPr lang="es-ES" b="1" dirty="0"/>
              <a:t>DOCE (12) </a:t>
            </a:r>
            <a:r>
              <a:rPr lang="es-ES" dirty="0"/>
              <a:t>meses contados a partir de la comunicación del inicio de la movilización de equipos con destino al sitio de la obra. </a:t>
            </a:r>
            <a:endParaRPr lang="es-ES" dirty="0" smtClean="0"/>
          </a:p>
          <a:p>
            <a:endParaRPr lang="es-ES" dirty="0"/>
          </a:p>
        </p:txBody>
      </p:sp>
      <p:sp>
        <p:nvSpPr>
          <p:cNvPr id="3" name="Título 1"/>
          <p:cNvSpPr>
            <a:spLocks noGrp="1"/>
          </p:cNvSpPr>
          <p:nvPr>
            <p:ph type="title"/>
          </p:nvPr>
        </p:nvSpPr>
        <p:spPr>
          <a:xfrm>
            <a:off x="646111" y="452718"/>
            <a:ext cx="9404723" cy="1400530"/>
          </a:xfrm>
        </p:spPr>
        <p:txBody>
          <a:bodyPr/>
          <a:lstStyle/>
          <a:p>
            <a:r>
              <a:rPr lang="es-ES" dirty="0"/>
              <a:t>Renglón </a:t>
            </a:r>
            <a:r>
              <a:rPr lang="es-ES" dirty="0" smtClean="0"/>
              <a:t>1 </a:t>
            </a:r>
            <a:r>
              <a:rPr lang="es-ES" dirty="0"/>
              <a:t>Dragado de </a:t>
            </a:r>
            <a:r>
              <a:rPr lang="es-ES" dirty="0" smtClean="0"/>
              <a:t>Profundización (Básica)</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72374" y="210766"/>
            <a:ext cx="11478098" cy="1073285"/>
          </a:xfrm>
        </p:spPr>
        <p:txBody>
          <a:bodyPr/>
          <a:lstStyle/>
          <a:p>
            <a:r>
              <a:rPr lang="es-ES" sz="3600" b="1" dirty="0" smtClean="0"/>
              <a:t>EVALUACIÓN DE LA PROPUESTA ECONÓMICA Y DE FINANCIAMIENTO</a:t>
            </a:r>
            <a:br>
              <a:rPr lang="es-ES" sz="3600" b="1" dirty="0" smtClean="0"/>
            </a:br>
            <a:r>
              <a:rPr lang="es-ES" sz="3600" b="1" dirty="0" smtClean="0"/>
              <a:t/>
            </a:r>
            <a:br>
              <a:rPr lang="es-ES" sz="3600" b="1" dirty="0" smtClean="0"/>
            </a:br>
            <a:r>
              <a:rPr lang="es-ES" sz="1800" dirty="0"/>
              <a:t/>
            </a:r>
            <a:br>
              <a:rPr lang="es-ES" sz="1800" dirty="0"/>
            </a:br>
            <a:r>
              <a:rPr lang="es-ES" sz="1800" b="1" dirty="0">
                <a:latin typeface="Arial" panose="020B0604020202020204" pitchFamily="34" charset="0"/>
                <a:ea typeface="Arial" panose="020B0604020202020204" pitchFamily="34" charset="0"/>
              </a:rPr>
              <a:t/>
            </a:r>
            <a:br>
              <a:rPr lang="es-ES" sz="1800" b="1" dirty="0">
                <a:latin typeface="Arial" panose="020B0604020202020204" pitchFamily="34" charset="0"/>
                <a:ea typeface="Arial" panose="020B0604020202020204" pitchFamily="34" charset="0"/>
              </a:rPr>
            </a:br>
            <a:r>
              <a:rPr lang="es-ES" sz="1800" dirty="0"/>
              <a:t/>
            </a:r>
            <a:br>
              <a:rPr lang="es-ES" sz="1800" dirty="0"/>
            </a:br>
            <a:endParaRPr lang="es-ES" sz="3600" dirty="0"/>
          </a:p>
        </p:txBody>
      </p:sp>
      <p:sp>
        <p:nvSpPr>
          <p:cNvPr id="7" name="Rectángulo 6"/>
          <p:cNvSpPr/>
          <p:nvPr/>
        </p:nvSpPr>
        <p:spPr>
          <a:xfrm>
            <a:off x="272374" y="2315183"/>
            <a:ext cx="11478098" cy="1015663"/>
          </a:xfrm>
          <a:prstGeom prst="rect">
            <a:avLst/>
          </a:prstGeom>
        </p:spPr>
        <p:txBody>
          <a:bodyPr wrap="square">
            <a:spAutoFit/>
          </a:bodyPr>
          <a:lstStyle/>
          <a:p>
            <a:endParaRPr lang="es-ES_tradnl" sz="2000" b="1" dirty="0"/>
          </a:p>
          <a:p>
            <a:endParaRPr lang="es-ES" sz="2000" b="1" dirty="0"/>
          </a:p>
          <a:p>
            <a:endParaRPr lang="es-ES" sz="2000" dirty="0"/>
          </a:p>
        </p:txBody>
      </p:sp>
      <p:sp>
        <p:nvSpPr>
          <p:cNvPr id="4" name="Rectángulo 3"/>
          <p:cNvSpPr/>
          <p:nvPr/>
        </p:nvSpPr>
        <p:spPr>
          <a:xfrm>
            <a:off x="632298" y="1887166"/>
            <a:ext cx="11118174" cy="4524315"/>
          </a:xfrm>
          <a:prstGeom prst="rect">
            <a:avLst/>
          </a:prstGeom>
        </p:spPr>
        <p:txBody>
          <a:bodyPr wrap="square">
            <a:spAutoFit/>
          </a:bodyPr>
          <a:lstStyle/>
          <a:p>
            <a:r>
              <a:rPr lang="es-ES" sz="2000" dirty="0" smtClean="0"/>
              <a:t>Se tomará </a:t>
            </a:r>
            <a:r>
              <a:rPr lang="es-ES" sz="2000" dirty="0"/>
              <a:t>en cuenta los siguientes parámetros</a:t>
            </a:r>
            <a:r>
              <a:rPr lang="es-ES" sz="2000" dirty="0" smtClean="0"/>
              <a:t>:</a:t>
            </a:r>
          </a:p>
          <a:p>
            <a:endParaRPr lang="es-ES" sz="2000" dirty="0"/>
          </a:p>
          <a:p>
            <a:pPr marL="1714500" lvl="3" indent="-342900">
              <a:buFont typeface="+mj-lt"/>
              <a:buAutoNum type="arabicPeriod"/>
            </a:pPr>
            <a:r>
              <a:rPr lang="es-ES" sz="2000" dirty="0"/>
              <a:t>Consistencia global de la propuesta</a:t>
            </a:r>
            <a:endParaRPr lang="es-ES" sz="2000" b="1" dirty="0"/>
          </a:p>
          <a:p>
            <a:pPr marL="1714500" lvl="3" indent="-342900">
              <a:buFont typeface="+mj-lt"/>
              <a:buAutoNum type="arabicPeriod"/>
            </a:pPr>
            <a:r>
              <a:rPr lang="es-ES" sz="2000" dirty="0"/>
              <a:t>Tipo de institución prestamista</a:t>
            </a:r>
            <a:endParaRPr lang="es-ES" sz="2000" b="1" dirty="0"/>
          </a:p>
          <a:p>
            <a:pPr marL="1714500" lvl="3" indent="-342900">
              <a:buFont typeface="+mj-lt"/>
              <a:buAutoNum type="arabicPeriod"/>
            </a:pPr>
            <a:r>
              <a:rPr lang="es-ES" sz="2000" dirty="0"/>
              <a:t>El instrumento o instrumentos propuestos para la estructuración en orden de la facilidad o dificultad de su implementación y el riesgo y conveniencia de los mismos.</a:t>
            </a:r>
            <a:endParaRPr lang="es-ES" sz="2000" b="1" dirty="0"/>
          </a:p>
          <a:p>
            <a:pPr marL="1714500" lvl="3" indent="-342900">
              <a:buFont typeface="+mj-lt"/>
              <a:buAutoNum type="arabicPeriod"/>
            </a:pPr>
            <a:r>
              <a:rPr lang="es-ES" sz="2000" dirty="0"/>
              <a:t>La modalidad de la estructuración propuesta en relación con el tipo de tasa y mecanismo de desembolsos.</a:t>
            </a:r>
            <a:endParaRPr lang="es-ES" sz="2000" b="1" dirty="0"/>
          </a:p>
          <a:p>
            <a:pPr marL="1714500" lvl="3" indent="-342900">
              <a:buFont typeface="+mj-lt"/>
              <a:buAutoNum type="arabicPeriod"/>
            </a:pPr>
            <a:r>
              <a:rPr lang="es-ES" sz="2000" dirty="0"/>
              <a:t>Garantías requeridas en relación con la posibilidad de su otorgamiento por parte del CGPQ, la factibilidad de su instrumentación y su probable afectación sobre la capacidad financiera del Ente.</a:t>
            </a:r>
            <a:endParaRPr lang="es-ES" sz="2000" b="1" dirty="0"/>
          </a:p>
          <a:p>
            <a:endParaRPr lang="es-ES" sz="2400" dirty="0" smtClean="0"/>
          </a:p>
          <a:p>
            <a:endParaRPr lang="es-ES" sz="2400" dirty="0"/>
          </a:p>
        </p:txBody>
      </p:sp>
    </p:spTree>
    <p:extLst>
      <p:ext uri="{BB962C8B-B14F-4D97-AF65-F5344CB8AC3E}">
        <p14:creationId xmlns:p14="http://schemas.microsoft.com/office/powerpoint/2010/main" val="270285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72374" y="210766"/>
            <a:ext cx="11478098" cy="1073285"/>
          </a:xfrm>
        </p:spPr>
        <p:txBody>
          <a:bodyPr/>
          <a:lstStyle/>
          <a:p>
            <a:r>
              <a:rPr lang="es-ES" sz="3600" b="1" dirty="0" smtClean="0"/>
              <a:t>EVALUACIÓN DE LA PROPUESTA ECONÓMICA Y DE FINANCIAMIENTO</a:t>
            </a:r>
            <a:br>
              <a:rPr lang="es-ES" sz="3600" b="1" dirty="0" smtClean="0"/>
            </a:br>
            <a:r>
              <a:rPr lang="es-ES" sz="3600" b="1" dirty="0" smtClean="0"/>
              <a:t/>
            </a:r>
            <a:br>
              <a:rPr lang="es-ES" sz="3600" b="1" dirty="0" smtClean="0"/>
            </a:br>
            <a:r>
              <a:rPr lang="es-ES" sz="1800" dirty="0"/>
              <a:t/>
            </a:r>
            <a:br>
              <a:rPr lang="es-ES" sz="1800" dirty="0"/>
            </a:br>
            <a:r>
              <a:rPr lang="es-ES" sz="1800" b="1" dirty="0">
                <a:latin typeface="Arial" panose="020B0604020202020204" pitchFamily="34" charset="0"/>
                <a:ea typeface="Arial" panose="020B0604020202020204" pitchFamily="34" charset="0"/>
              </a:rPr>
              <a:t/>
            </a:r>
            <a:br>
              <a:rPr lang="es-ES" sz="1800" b="1" dirty="0">
                <a:latin typeface="Arial" panose="020B0604020202020204" pitchFamily="34" charset="0"/>
                <a:ea typeface="Arial" panose="020B0604020202020204" pitchFamily="34" charset="0"/>
              </a:rPr>
            </a:br>
            <a:r>
              <a:rPr lang="es-ES" sz="1800" dirty="0"/>
              <a:t/>
            </a:r>
            <a:br>
              <a:rPr lang="es-ES" sz="1800" dirty="0"/>
            </a:br>
            <a:endParaRPr lang="es-ES" sz="3600" dirty="0"/>
          </a:p>
        </p:txBody>
      </p:sp>
      <p:sp>
        <p:nvSpPr>
          <p:cNvPr id="7" name="Rectángulo 6"/>
          <p:cNvSpPr/>
          <p:nvPr/>
        </p:nvSpPr>
        <p:spPr>
          <a:xfrm>
            <a:off x="272374" y="2315183"/>
            <a:ext cx="11478098" cy="1015663"/>
          </a:xfrm>
          <a:prstGeom prst="rect">
            <a:avLst/>
          </a:prstGeom>
        </p:spPr>
        <p:txBody>
          <a:bodyPr wrap="square">
            <a:spAutoFit/>
          </a:bodyPr>
          <a:lstStyle/>
          <a:p>
            <a:endParaRPr lang="es-ES_tradnl" sz="2000" b="1" dirty="0"/>
          </a:p>
          <a:p>
            <a:endParaRPr lang="es-ES" sz="2000" b="1" dirty="0"/>
          </a:p>
          <a:p>
            <a:endParaRPr lang="es-ES" sz="2000" dirty="0"/>
          </a:p>
        </p:txBody>
      </p:sp>
      <p:sp>
        <p:nvSpPr>
          <p:cNvPr id="4" name="Rectángulo 3"/>
          <p:cNvSpPr/>
          <p:nvPr/>
        </p:nvSpPr>
        <p:spPr>
          <a:xfrm>
            <a:off x="632298" y="1887166"/>
            <a:ext cx="11118174" cy="3600986"/>
          </a:xfrm>
          <a:prstGeom prst="rect">
            <a:avLst/>
          </a:prstGeom>
        </p:spPr>
        <p:txBody>
          <a:bodyPr wrap="square">
            <a:spAutoFit/>
          </a:bodyPr>
          <a:lstStyle/>
          <a:p>
            <a:r>
              <a:rPr lang="es-ES" sz="2000" dirty="0" smtClean="0"/>
              <a:t>Si se considerare </a:t>
            </a:r>
            <a:r>
              <a:rPr lang="es-ES" sz="2000" dirty="0"/>
              <a:t>que una propuesta, </a:t>
            </a:r>
            <a:r>
              <a:rPr lang="es-ES" sz="2000" b="1" dirty="0"/>
              <a:t>por estar sujeta a  condiciones o variables inaceptables </a:t>
            </a:r>
            <a:r>
              <a:rPr lang="es-ES" sz="2000" dirty="0"/>
              <a:t>o cuando el alea de la misma resulte excesivo o irrazonable, pudiendo comprometer innecesariamente las finanzas del Consorcio o cuando para su presentación se hubiere tomado índices de crecimiento u otros factores que no resulten razonablemente comprobables, podrá </a:t>
            </a:r>
            <a:r>
              <a:rPr lang="es-ES" sz="2000" dirty="0" smtClean="0"/>
              <a:t>procederse al </a:t>
            </a:r>
            <a:r>
              <a:rPr lang="es-ES" sz="2000" dirty="0"/>
              <a:t>rechazo de la misma</a:t>
            </a:r>
            <a:r>
              <a:rPr lang="es-ES" sz="2000" dirty="0" smtClean="0"/>
              <a:t>.</a:t>
            </a:r>
          </a:p>
          <a:p>
            <a:endParaRPr lang="es-ES" sz="2000" dirty="0"/>
          </a:p>
          <a:p>
            <a:r>
              <a:rPr lang="es-ES" sz="2000" dirty="0"/>
              <a:t>Si analizada la propuesta financiera la misma </a:t>
            </a:r>
            <a:r>
              <a:rPr lang="es-ES" sz="2000" b="1" dirty="0"/>
              <a:t>resultare consistente </a:t>
            </a:r>
            <a:r>
              <a:rPr lang="es-ES" sz="2000" dirty="0" smtClean="0"/>
              <a:t> se elaborará </a:t>
            </a:r>
            <a:r>
              <a:rPr lang="es-ES" sz="2000" dirty="0"/>
              <a:t>un orden fundado de mérito </a:t>
            </a:r>
            <a:r>
              <a:rPr lang="es-ES" sz="2000" dirty="0" smtClean="0"/>
              <a:t>financiero, </a:t>
            </a:r>
            <a:r>
              <a:rPr lang="es-ES" sz="2000" dirty="0"/>
              <a:t>asignándole un Factor Financiero (FF), que será considerado en la oferta económica correspondiente. </a:t>
            </a:r>
          </a:p>
          <a:p>
            <a:endParaRPr lang="es-ES" sz="2400" dirty="0" smtClean="0"/>
          </a:p>
          <a:p>
            <a:endParaRPr lang="es-ES" sz="2400" dirty="0"/>
          </a:p>
        </p:txBody>
      </p:sp>
    </p:spTree>
    <p:extLst>
      <p:ext uri="{BB962C8B-B14F-4D97-AF65-F5344CB8AC3E}">
        <p14:creationId xmlns:p14="http://schemas.microsoft.com/office/powerpoint/2010/main" val="19858535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72374" y="210766"/>
            <a:ext cx="11478098" cy="1073285"/>
          </a:xfrm>
        </p:spPr>
        <p:txBody>
          <a:bodyPr/>
          <a:lstStyle/>
          <a:p>
            <a:r>
              <a:rPr lang="es-ES" sz="3600" b="1" dirty="0" smtClean="0"/>
              <a:t>EVALUACIÓN DE LA PROPUESTA ECONÓMICA Y DE FINANCIAMIENTO</a:t>
            </a:r>
            <a:br>
              <a:rPr lang="es-ES" sz="3600" b="1" dirty="0" smtClean="0"/>
            </a:br>
            <a:r>
              <a:rPr lang="es-ES" sz="3600" b="1" dirty="0" smtClean="0"/>
              <a:t/>
            </a:r>
            <a:br>
              <a:rPr lang="es-ES" sz="3600" b="1" dirty="0" smtClean="0"/>
            </a:br>
            <a:r>
              <a:rPr lang="es-ES" sz="1800" dirty="0"/>
              <a:t/>
            </a:r>
            <a:br>
              <a:rPr lang="es-ES" sz="1800" dirty="0"/>
            </a:br>
            <a:r>
              <a:rPr lang="es-ES" sz="1800" b="1" dirty="0">
                <a:latin typeface="Arial" panose="020B0604020202020204" pitchFamily="34" charset="0"/>
                <a:ea typeface="Arial" panose="020B0604020202020204" pitchFamily="34" charset="0"/>
              </a:rPr>
              <a:t/>
            </a:r>
            <a:br>
              <a:rPr lang="es-ES" sz="1800" b="1" dirty="0">
                <a:latin typeface="Arial" panose="020B0604020202020204" pitchFamily="34" charset="0"/>
                <a:ea typeface="Arial" panose="020B0604020202020204" pitchFamily="34" charset="0"/>
              </a:rPr>
            </a:br>
            <a:r>
              <a:rPr lang="es-ES" sz="1800" dirty="0"/>
              <a:t/>
            </a:r>
            <a:br>
              <a:rPr lang="es-ES" sz="1800" dirty="0"/>
            </a:br>
            <a:endParaRPr lang="es-ES" sz="3600" dirty="0"/>
          </a:p>
        </p:txBody>
      </p:sp>
      <p:sp>
        <p:nvSpPr>
          <p:cNvPr id="7" name="Rectángulo 6"/>
          <p:cNvSpPr/>
          <p:nvPr/>
        </p:nvSpPr>
        <p:spPr>
          <a:xfrm>
            <a:off x="272374" y="2315183"/>
            <a:ext cx="11478098" cy="1015663"/>
          </a:xfrm>
          <a:prstGeom prst="rect">
            <a:avLst/>
          </a:prstGeom>
        </p:spPr>
        <p:txBody>
          <a:bodyPr wrap="square">
            <a:spAutoFit/>
          </a:bodyPr>
          <a:lstStyle/>
          <a:p>
            <a:endParaRPr lang="es-ES_tradnl" sz="2000" b="1" dirty="0"/>
          </a:p>
          <a:p>
            <a:endParaRPr lang="es-ES" sz="2000" b="1" dirty="0"/>
          </a:p>
          <a:p>
            <a:endParaRPr lang="es-ES" sz="2000" dirty="0"/>
          </a:p>
        </p:txBody>
      </p:sp>
      <p:sp>
        <p:nvSpPr>
          <p:cNvPr id="4" name="Rectángulo 3"/>
          <p:cNvSpPr/>
          <p:nvPr/>
        </p:nvSpPr>
        <p:spPr>
          <a:xfrm>
            <a:off x="632298" y="1887166"/>
            <a:ext cx="11118174" cy="2369880"/>
          </a:xfrm>
          <a:prstGeom prst="rect">
            <a:avLst/>
          </a:prstGeom>
        </p:spPr>
        <p:txBody>
          <a:bodyPr wrap="square">
            <a:spAutoFit/>
          </a:bodyPr>
          <a:lstStyle/>
          <a:p>
            <a:r>
              <a:rPr lang="es-ES" sz="2000" dirty="0" smtClean="0"/>
              <a:t>Si en una oferta se hubieren presentado mas de una CARTA DE FINANCIAMIENTO se </a:t>
            </a:r>
            <a:r>
              <a:rPr lang="es-ES" sz="2000" dirty="0"/>
              <a:t>considerará </a:t>
            </a:r>
            <a:r>
              <a:rPr lang="es-ES" sz="2000" dirty="0" smtClean="0"/>
              <a:t>la </a:t>
            </a:r>
            <a:r>
              <a:rPr lang="es-ES" sz="2000" dirty="0"/>
              <a:t>totalidad de las cartas de financiamiento presentadas, afectadas cada una de ellas por el porcentaje de financiamiento que se compromete a financiar sobre el total del monto económico ofertado.</a:t>
            </a:r>
          </a:p>
          <a:p>
            <a:endParaRPr lang="es-ES" sz="2000" dirty="0"/>
          </a:p>
          <a:p>
            <a:endParaRPr lang="es-ES" sz="2400" dirty="0" smtClean="0"/>
          </a:p>
          <a:p>
            <a:endParaRPr lang="es-ES" sz="2400" dirty="0"/>
          </a:p>
        </p:txBody>
      </p:sp>
    </p:spTree>
    <p:extLst>
      <p:ext uri="{BB962C8B-B14F-4D97-AF65-F5344CB8AC3E}">
        <p14:creationId xmlns:p14="http://schemas.microsoft.com/office/powerpoint/2010/main" val="10402434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72374" y="210766"/>
            <a:ext cx="11478098" cy="1073285"/>
          </a:xfrm>
        </p:spPr>
        <p:txBody>
          <a:bodyPr/>
          <a:lstStyle/>
          <a:p>
            <a:r>
              <a:rPr lang="es-ES" sz="3600" b="1" dirty="0" smtClean="0"/>
              <a:t>EVALUACIÓN DE LA PROPUESTA ECONÓMICA Y DE FINANCIAMIENTO</a:t>
            </a:r>
            <a:br>
              <a:rPr lang="es-ES" sz="3600" b="1" dirty="0" smtClean="0"/>
            </a:br>
            <a:r>
              <a:rPr lang="es-ES" sz="3600" b="1" dirty="0" smtClean="0"/>
              <a:t/>
            </a:r>
            <a:br>
              <a:rPr lang="es-ES" sz="3600" b="1" dirty="0" smtClean="0"/>
            </a:br>
            <a:r>
              <a:rPr lang="es-ES" sz="1800" dirty="0"/>
              <a:t/>
            </a:r>
            <a:br>
              <a:rPr lang="es-ES" sz="1800" dirty="0"/>
            </a:br>
            <a:r>
              <a:rPr lang="es-ES" sz="1800" b="1" dirty="0">
                <a:latin typeface="Arial" panose="020B0604020202020204" pitchFamily="34" charset="0"/>
                <a:ea typeface="Arial" panose="020B0604020202020204" pitchFamily="34" charset="0"/>
              </a:rPr>
              <a:t/>
            </a:r>
            <a:br>
              <a:rPr lang="es-ES" sz="1800" b="1" dirty="0">
                <a:latin typeface="Arial" panose="020B0604020202020204" pitchFamily="34" charset="0"/>
                <a:ea typeface="Arial" panose="020B0604020202020204" pitchFamily="34" charset="0"/>
              </a:rPr>
            </a:br>
            <a:r>
              <a:rPr lang="es-ES" sz="1800" dirty="0"/>
              <a:t/>
            </a:r>
            <a:br>
              <a:rPr lang="es-ES" sz="1800" dirty="0"/>
            </a:br>
            <a:endParaRPr lang="es-ES" sz="3600" dirty="0"/>
          </a:p>
        </p:txBody>
      </p:sp>
      <p:sp>
        <p:nvSpPr>
          <p:cNvPr id="7" name="Rectángulo 6"/>
          <p:cNvSpPr/>
          <p:nvPr/>
        </p:nvSpPr>
        <p:spPr>
          <a:xfrm>
            <a:off x="272374" y="2315183"/>
            <a:ext cx="11478098" cy="1015663"/>
          </a:xfrm>
          <a:prstGeom prst="rect">
            <a:avLst/>
          </a:prstGeom>
        </p:spPr>
        <p:txBody>
          <a:bodyPr wrap="square">
            <a:spAutoFit/>
          </a:bodyPr>
          <a:lstStyle/>
          <a:p>
            <a:endParaRPr lang="es-ES_tradnl" sz="2000" b="1" dirty="0"/>
          </a:p>
          <a:p>
            <a:endParaRPr lang="es-ES" sz="2000" b="1" dirty="0"/>
          </a:p>
          <a:p>
            <a:endParaRPr lang="es-ES" sz="2000" dirty="0"/>
          </a:p>
        </p:txBody>
      </p:sp>
      <p:sp>
        <p:nvSpPr>
          <p:cNvPr id="4" name="Rectángulo 3"/>
          <p:cNvSpPr/>
          <p:nvPr/>
        </p:nvSpPr>
        <p:spPr>
          <a:xfrm>
            <a:off x="632298" y="1887166"/>
            <a:ext cx="11118174" cy="5386090"/>
          </a:xfrm>
          <a:prstGeom prst="rect">
            <a:avLst/>
          </a:prstGeom>
        </p:spPr>
        <p:txBody>
          <a:bodyPr wrap="square">
            <a:spAutoFit/>
          </a:bodyPr>
          <a:lstStyle/>
          <a:p>
            <a:r>
              <a:rPr lang="es-ES" sz="2000" b="1" dirty="0"/>
              <a:t>EVALUACIÓN DE LA PROPUESTA </a:t>
            </a:r>
            <a:r>
              <a:rPr lang="es-ES" sz="2000" b="1" dirty="0" smtClean="0"/>
              <a:t>ECONÓMICA</a:t>
            </a:r>
          </a:p>
          <a:p>
            <a:endParaRPr lang="es-ES" sz="2000" dirty="0"/>
          </a:p>
          <a:p>
            <a:r>
              <a:rPr lang="es-ES" sz="2800" dirty="0"/>
              <a:t>S</a:t>
            </a:r>
            <a:r>
              <a:rPr lang="es-ES" sz="2800" dirty="0" smtClean="0"/>
              <a:t>e </a:t>
            </a:r>
            <a:r>
              <a:rPr lang="es-ES" sz="2800" dirty="0"/>
              <a:t>realizará determinando el </a:t>
            </a:r>
            <a:r>
              <a:rPr lang="es-ES" sz="2800" b="1" dirty="0"/>
              <a:t>Valor Actual (VA)</a:t>
            </a:r>
            <a:r>
              <a:rPr lang="es-ES" sz="2800" dirty="0"/>
              <a:t> de la misma, el que se entiende para estos efectos como flujo de pagos anuales del comitente en concepto de anticipo, certificados de obra y </a:t>
            </a:r>
            <a:r>
              <a:rPr lang="es-ES" sz="2800" dirty="0" smtClean="0"/>
              <a:t>financiamiento.</a:t>
            </a:r>
          </a:p>
          <a:p>
            <a:endParaRPr lang="es-ES" sz="2000" dirty="0"/>
          </a:p>
          <a:p>
            <a:r>
              <a:rPr lang="es-ES" sz="2800" dirty="0" smtClean="0"/>
              <a:t>A </a:t>
            </a:r>
            <a:r>
              <a:rPr lang="es-ES" sz="2800" dirty="0"/>
              <a:t>los </a:t>
            </a:r>
            <a:r>
              <a:rPr lang="es-ES" sz="2800" dirty="0" smtClean="0"/>
              <a:t>efectos </a:t>
            </a:r>
            <a:r>
              <a:rPr lang="es-ES" sz="2800" b="1" dirty="0" smtClean="0"/>
              <a:t>del Cálculo del Valor Actual </a:t>
            </a:r>
            <a:r>
              <a:rPr lang="es-ES" sz="2800" dirty="0" smtClean="0"/>
              <a:t>de la oferta será computado al año inicial con una </a:t>
            </a:r>
            <a:r>
              <a:rPr lang="es-ES" sz="2800" b="1" dirty="0" smtClean="0"/>
              <a:t>tasa </a:t>
            </a:r>
            <a:r>
              <a:rPr lang="es-ES" sz="2800" b="1" dirty="0"/>
              <a:t>de descuento </a:t>
            </a:r>
            <a:r>
              <a:rPr lang="es-ES" sz="2800" dirty="0"/>
              <a:t>del</a:t>
            </a:r>
            <a:r>
              <a:rPr lang="es-ES" sz="2800" b="1" dirty="0"/>
              <a:t> siete por ciento (7%) </a:t>
            </a:r>
            <a:r>
              <a:rPr lang="es-ES" sz="2800" b="1" dirty="0" smtClean="0"/>
              <a:t>anual. </a:t>
            </a:r>
            <a:endParaRPr lang="es-ES" sz="2800" dirty="0" smtClean="0"/>
          </a:p>
          <a:p>
            <a:endParaRPr lang="es-ES" sz="2000" dirty="0"/>
          </a:p>
          <a:p>
            <a:endParaRPr lang="es-ES" sz="2000" dirty="0"/>
          </a:p>
          <a:p>
            <a:endParaRPr lang="es-ES" sz="2400" dirty="0" smtClean="0"/>
          </a:p>
          <a:p>
            <a:endParaRPr lang="es-ES" sz="2400" dirty="0"/>
          </a:p>
        </p:txBody>
      </p:sp>
      <p:sp>
        <p:nvSpPr>
          <p:cNvPr id="6" name="Rectangle 1"/>
          <p:cNvSpPr>
            <a:spLocks noChangeArrowheads="1"/>
          </p:cNvSpPr>
          <p:nvPr/>
        </p:nvSpPr>
        <p:spPr bwMode="auto">
          <a:xfrm>
            <a:off x="2520950" y="40751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smtClean="0">
                <a:ln>
                  <a:noFill/>
                </a:ln>
                <a:solidFill>
                  <a:schemeClr val="tx1"/>
                </a:solidFill>
                <a:effectLst/>
                <a:latin typeface="Arial" panose="020B0604020202020204" pitchFamily="34" charset="0"/>
              </a:rPr>
              <a:t/>
            </a:r>
            <a:br>
              <a:rPr kumimoji="0" lang="es-ES" altLang="es-ES" sz="1800" b="0" i="0" u="none" strike="noStrike" cap="none" normalizeH="0" baseline="0" smtClean="0">
                <a:ln>
                  <a:noFill/>
                </a:ln>
                <a:solidFill>
                  <a:schemeClr val="tx1"/>
                </a:solidFill>
                <a:effectLst/>
                <a:latin typeface="Arial" panose="020B0604020202020204" pitchFamily="34" charset="0"/>
              </a:rPr>
            </a:br>
            <a:endParaRPr kumimoji="0" lang="es-ES" altLang="es-E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76709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72374" y="210766"/>
            <a:ext cx="11478098" cy="1073285"/>
          </a:xfrm>
        </p:spPr>
        <p:txBody>
          <a:bodyPr/>
          <a:lstStyle/>
          <a:p>
            <a:r>
              <a:rPr lang="es-ES" sz="3600" b="1" dirty="0" smtClean="0"/>
              <a:t>EVALUACIÓN DE LA PROPUESTA ECONÓMICA Y DE FINANCIAMIENTO</a:t>
            </a:r>
            <a:br>
              <a:rPr lang="es-ES" sz="3600" b="1" dirty="0" smtClean="0"/>
            </a:br>
            <a:r>
              <a:rPr lang="es-ES" sz="3600" b="1" dirty="0" smtClean="0"/>
              <a:t/>
            </a:r>
            <a:br>
              <a:rPr lang="es-ES" sz="3600" b="1" dirty="0" smtClean="0"/>
            </a:br>
            <a:r>
              <a:rPr lang="es-ES" sz="1800" dirty="0"/>
              <a:t/>
            </a:r>
            <a:br>
              <a:rPr lang="es-ES" sz="1800" dirty="0"/>
            </a:br>
            <a:r>
              <a:rPr lang="es-ES" sz="1800" b="1" dirty="0">
                <a:latin typeface="Arial" panose="020B0604020202020204" pitchFamily="34" charset="0"/>
                <a:ea typeface="Arial" panose="020B0604020202020204" pitchFamily="34" charset="0"/>
              </a:rPr>
              <a:t/>
            </a:r>
            <a:br>
              <a:rPr lang="es-ES" sz="1800" b="1" dirty="0">
                <a:latin typeface="Arial" panose="020B0604020202020204" pitchFamily="34" charset="0"/>
                <a:ea typeface="Arial" panose="020B0604020202020204" pitchFamily="34" charset="0"/>
              </a:rPr>
            </a:br>
            <a:r>
              <a:rPr lang="es-ES" sz="1800" dirty="0"/>
              <a:t/>
            </a:r>
            <a:br>
              <a:rPr lang="es-ES" sz="1800" dirty="0"/>
            </a:br>
            <a:endParaRPr lang="es-ES" sz="3600" dirty="0"/>
          </a:p>
        </p:txBody>
      </p:sp>
      <p:sp>
        <p:nvSpPr>
          <p:cNvPr id="7" name="Rectángulo 6"/>
          <p:cNvSpPr/>
          <p:nvPr/>
        </p:nvSpPr>
        <p:spPr>
          <a:xfrm>
            <a:off x="272374" y="2315183"/>
            <a:ext cx="11478098" cy="1015663"/>
          </a:xfrm>
          <a:prstGeom prst="rect">
            <a:avLst/>
          </a:prstGeom>
        </p:spPr>
        <p:txBody>
          <a:bodyPr wrap="square">
            <a:spAutoFit/>
          </a:bodyPr>
          <a:lstStyle/>
          <a:p>
            <a:endParaRPr lang="es-ES_tradnl" sz="2000" b="1" dirty="0"/>
          </a:p>
          <a:p>
            <a:endParaRPr lang="es-ES" sz="2000" b="1" dirty="0"/>
          </a:p>
          <a:p>
            <a:endParaRPr lang="es-ES" sz="2000" dirty="0"/>
          </a:p>
        </p:txBody>
      </p:sp>
      <p:sp>
        <p:nvSpPr>
          <p:cNvPr id="4" name="Rectángulo 3"/>
          <p:cNvSpPr/>
          <p:nvPr/>
        </p:nvSpPr>
        <p:spPr>
          <a:xfrm>
            <a:off x="452336" y="1410355"/>
            <a:ext cx="11298136" cy="4031873"/>
          </a:xfrm>
          <a:prstGeom prst="rect">
            <a:avLst/>
          </a:prstGeom>
        </p:spPr>
        <p:txBody>
          <a:bodyPr wrap="square">
            <a:spAutoFit/>
          </a:bodyPr>
          <a:lstStyle/>
          <a:p>
            <a:r>
              <a:rPr lang="es-ES" sz="2000" dirty="0"/>
              <a:t>El objetivo de la evaluación de las OFERTAS económico - financieras es adjudicar la licitación a aquel OFERENTE </a:t>
            </a:r>
            <a:r>
              <a:rPr lang="es-ES" sz="2000" dirty="0" smtClean="0"/>
              <a:t>presente </a:t>
            </a:r>
            <a:r>
              <a:rPr lang="es-ES" sz="2000" dirty="0"/>
              <a:t>la</a:t>
            </a:r>
            <a:r>
              <a:rPr lang="es-ES" sz="2000" b="1" dirty="0"/>
              <a:t> OFERTA ECONÓMICA FINANCIERA COMPARATIVA (OEFC) menor, </a:t>
            </a:r>
            <a:r>
              <a:rPr lang="es-ES" sz="2000" dirty="0"/>
              <a:t>de acuerdo a la siguiente fórmula</a:t>
            </a:r>
            <a:r>
              <a:rPr lang="es-ES" sz="2000" dirty="0" smtClean="0"/>
              <a:t>:</a:t>
            </a:r>
          </a:p>
          <a:p>
            <a:endParaRPr lang="es-ES" sz="2000" b="1" dirty="0"/>
          </a:p>
          <a:p>
            <a:r>
              <a:rPr lang="es-ES" sz="3600" b="1" dirty="0"/>
              <a:t>OEFC = VA x </a:t>
            </a:r>
            <a:r>
              <a:rPr lang="es-ES" sz="3600" b="1" dirty="0" smtClean="0"/>
              <a:t>FF</a:t>
            </a:r>
          </a:p>
          <a:p>
            <a:endParaRPr lang="es-ES" sz="2000" b="1" dirty="0"/>
          </a:p>
          <a:p>
            <a:r>
              <a:rPr lang="es-ES" sz="2000" b="1" dirty="0"/>
              <a:t>VA: </a:t>
            </a:r>
            <a:r>
              <a:rPr lang="es-ES" sz="2000" dirty="0"/>
              <a:t>Es el valor actual del flujo de pagos anuales del comitente en concepto de anticipo, certificados de obra y </a:t>
            </a:r>
            <a:r>
              <a:rPr lang="es-ES" sz="2000" dirty="0" smtClean="0"/>
              <a:t>financiamiento.</a:t>
            </a:r>
          </a:p>
          <a:p>
            <a:endParaRPr lang="es-ES" sz="2000" b="1" dirty="0"/>
          </a:p>
          <a:p>
            <a:r>
              <a:rPr lang="es-ES" sz="2000" b="1" dirty="0"/>
              <a:t>FF: </a:t>
            </a:r>
            <a:r>
              <a:rPr lang="es-ES" sz="2000" dirty="0"/>
              <a:t>Factor Financiero obtenido de acuerdo a los aspectos cuantitativos y cualitativos de la propuesta financiera presentada de conformidad con lo expuesto en el apartado A del presente artículo</a:t>
            </a:r>
            <a:r>
              <a:rPr lang="es-ES" sz="2000" dirty="0" smtClean="0"/>
              <a:t>.</a:t>
            </a:r>
            <a:endParaRPr lang="es-ES" sz="2400" dirty="0"/>
          </a:p>
        </p:txBody>
      </p:sp>
      <p:sp>
        <p:nvSpPr>
          <p:cNvPr id="6" name="Rectangle 1"/>
          <p:cNvSpPr>
            <a:spLocks noChangeArrowheads="1"/>
          </p:cNvSpPr>
          <p:nvPr/>
        </p:nvSpPr>
        <p:spPr bwMode="auto">
          <a:xfrm>
            <a:off x="2520950" y="40751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smtClean="0">
                <a:ln>
                  <a:noFill/>
                </a:ln>
                <a:solidFill>
                  <a:schemeClr val="tx1"/>
                </a:solidFill>
                <a:effectLst/>
                <a:latin typeface="Arial" panose="020B0604020202020204" pitchFamily="34" charset="0"/>
              </a:rPr>
              <a:t/>
            </a:r>
            <a:br>
              <a:rPr kumimoji="0" lang="es-ES" altLang="es-ES" sz="1800" b="0" i="0" u="none" strike="noStrike" cap="none" normalizeH="0" baseline="0" smtClean="0">
                <a:ln>
                  <a:noFill/>
                </a:ln>
                <a:solidFill>
                  <a:schemeClr val="tx1"/>
                </a:solidFill>
                <a:effectLst/>
                <a:latin typeface="Arial" panose="020B0604020202020204" pitchFamily="34" charset="0"/>
              </a:rPr>
            </a:br>
            <a:endParaRPr kumimoji="0" lang="es-ES" altLang="es-E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47047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72374" y="210766"/>
            <a:ext cx="11478098" cy="1073285"/>
          </a:xfrm>
        </p:spPr>
        <p:txBody>
          <a:bodyPr/>
          <a:lstStyle/>
          <a:p>
            <a:r>
              <a:rPr lang="es-ES" sz="3600" b="1" dirty="0" smtClean="0"/>
              <a:t>NORMATIVA </a:t>
            </a:r>
            <a:r>
              <a:rPr lang="es-ES" sz="3600" b="1" dirty="0"/>
              <a:t>DE REDETERMINACIÓN DE </a:t>
            </a:r>
            <a:r>
              <a:rPr lang="es-ES" sz="3600" b="1" dirty="0" smtClean="0"/>
              <a:t>PRECIO </a:t>
            </a:r>
            <a:r>
              <a:rPr lang="es-ES" sz="3200" b="1" dirty="0"/>
              <a:t/>
            </a:r>
            <a:br>
              <a:rPr lang="es-ES" sz="3200" b="1" dirty="0"/>
            </a:br>
            <a:r>
              <a:rPr lang="es-ES" sz="3600" b="1" dirty="0" smtClean="0"/>
              <a:t/>
            </a:r>
            <a:br>
              <a:rPr lang="es-ES" sz="3600" b="1" dirty="0" smtClean="0"/>
            </a:br>
            <a:r>
              <a:rPr lang="es-ES" sz="3600" b="1" dirty="0" smtClean="0"/>
              <a:t/>
            </a:r>
            <a:br>
              <a:rPr lang="es-ES" sz="3600" b="1" dirty="0" smtClean="0"/>
            </a:br>
            <a:r>
              <a:rPr lang="es-ES" sz="1800" dirty="0"/>
              <a:t/>
            </a:r>
            <a:br>
              <a:rPr lang="es-ES" sz="1800" dirty="0"/>
            </a:br>
            <a:r>
              <a:rPr lang="es-ES" sz="1800" b="1" dirty="0">
                <a:latin typeface="Arial" panose="020B0604020202020204" pitchFamily="34" charset="0"/>
                <a:ea typeface="Arial" panose="020B0604020202020204" pitchFamily="34" charset="0"/>
              </a:rPr>
              <a:t/>
            </a:r>
            <a:br>
              <a:rPr lang="es-ES" sz="1800" b="1" dirty="0">
                <a:latin typeface="Arial" panose="020B0604020202020204" pitchFamily="34" charset="0"/>
                <a:ea typeface="Arial" panose="020B0604020202020204" pitchFamily="34" charset="0"/>
              </a:rPr>
            </a:br>
            <a:r>
              <a:rPr lang="es-ES" sz="1800" dirty="0"/>
              <a:t/>
            </a:r>
            <a:br>
              <a:rPr lang="es-ES" sz="1800" dirty="0"/>
            </a:br>
            <a:endParaRPr lang="es-ES" sz="3600" dirty="0"/>
          </a:p>
        </p:txBody>
      </p:sp>
      <p:sp>
        <p:nvSpPr>
          <p:cNvPr id="7" name="Rectángulo 6"/>
          <p:cNvSpPr/>
          <p:nvPr/>
        </p:nvSpPr>
        <p:spPr>
          <a:xfrm>
            <a:off x="272374" y="2315183"/>
            <a:ext cx="11478098" cy="1015663"/>
          </a:xfrm>
          <a:prstGeom prst="rect">
            <a:avLst/>
          </a:prstGeom>
        </p:spPr>
        <p:txBody>
          <a:bodyPr wrap="square">
            <a:spAutoFit/>
          </a:bodyPr>
          <a:lstStyle/>
          <a:p>
            <a:endParaRPr lang="es-ES_tradnl" sz="2000" b="1" dirty="0"/>
          </a:p>
          <a:p>
            <a:endParaRPr lang="es-ES" sz="2000" b="1" dirty="0"/>
          </a:p>
          <a:p>
            <a:endParaRPr lang="es-ES" sz="2000" dirty="0"/>
          </a:p>
        </p:txBody>
      </p:sp>
      <p:sp>
        <p:nvSpPr>
          <p:cNvPr id="4" name="Rectángulo 3"/>
          <p:cNvSpPr/>
          <p:nvPr/>
        </p:nvSpPr>
        <p:spPr>
          <a:xfrm>
            <a:off x="452336" y="1284051"/>
            <a:ext cx="11298136" cy="5355312"/>
          </a:xfrm>
          <a:prstGeom prst="rect">
            <a:avLst/>
          </a:prstGeom>
        </p:spPr>
        <p:txBody>
          <a:bodyPr wrap="square">
            <a:spAutoFit/>
          </a:bodyPr>
          <a:lstStyle/>
          <a:p>
            <a:endParaRPr lang="es-ES" sz="2000" b="1" dirty="0"/>
          </a:p>
          <a:p>
            <a:pPr lvl="0"/>
            <a:r>
              <a:rPr lang="es-ES_tradnl" b="1" dirty="0"/>
              <a:t> </a:t>
            </a:r>
            <a:r>
              <a:rPr lang="es-ES_tradnl" sz="2000" b="1" dirty="0"/>
              <a:t>Equilibrio económico:</a:t>
            </a:r>
            <a:r>
              <a:rPr lang="es-ES_tradnl" sz="2000" dirty="0"/>
              <a:t> </a:t>
            </a:r>
            <a:r>
              <a:rPr lang="es-ES_tradnl" dirty="0"/>
              <a:t>El contrato preverá un mecanismo de ajuste de precios para mantener el equilibrio económico del mismo durante todo su período de vigencia. El índice se basará en una combinación de diversos factores que tendrán en cuenta, como mínimo: </a:t>
            </a:r>
            <a:endParaRPr lang="es-ES" sz="1600" dirty="0"/>
          </a:p>
          <a:p>
            <a:r>
              <a:rPr lang="es-ES_tradnl" dirty="0"/>
              <a:t> </a:t>
            </a:r>
            <a:endParaRPr lang="es-ES" sz="1600" dirty="0"/>
          </a:p>
          <a:p>
            <a:pPr lvl="1"/>
            <a:r>
              <a:rPr lang="es-ES_tradnl" b="1" dirty="0"/>
              <a:t>La depreciación del dólar americano </a:t>
            </a:r>
            <a:r>
              <a:rPr lang="es-ES_tradnl" dirty="0"/>
              <a:t>con motivo de la variación del índice de precios al consumidor de los Estados Unidos de América,</a:t>
            </a:r>
            <a:endParaRPr lang="es-ES" sz="1600" dirty="0"/>
          </a:p>
          <a:p>
            <a:r>
              <a:rPr lang="es-ES_tradnl" dirty="0"/>
              <a:t> </a:t>
            </a:r>
            <a:endParaRPr lang="es-ES" sz="1600" dirty="0"/>
          </a:p>
          <a:p>
            <a:pPr lvl="1"/>
            <a:r>
              <a:rPr lang="es-ES_tradnl" dirty="0"/>
              <a:t> Variación en los </a:t>
            </a:r>
            <a:r>
              <a:rPr lang="es-ES_tradnl" b="1" dirty="0"/>
              <a:t>precios internos de los combustibles</a:t>
            </a:r>
            <a:r>
              <a:rPr lang="es-ES_tradnl" dirty="0"/>
              <a:t>,</a:t>
            </a:r>
            <a:endParaRPr lang="es-ES" sz="1600" dirty="0"/>
          </a:p>
          <a:p>
            <a:r>
              <a:rPr lang="es-ES_tradnl" dirty="0"/>
              <a:t> </a:t>
            </a:r>
            <a:endParaRPr lang="es-ES" sz="1600" dirty="0"/>
          </a:p>
          <a:p>
            <a:r>
              <a:rPr lang="es-ES_tradnl" dirty="0"/>
              <a:t> </a:t>
            </a:r>
            <a:endParaRPr lang="es-ES" sz="1600" dirty="0"/>
          </a:p>
          <a:p>
            <a:pPr lvl="1"/>
            <a:r>
              <a:rPr lang="es-ES_tradnl" dirty="0"/>
              <a:t>Variaciones de costos en la </a:t>
            </a:r>
            <a:r>
              <a:rPr lang="es-ES_tradnl" b="1" dirty="0"/>
              <a:t>remuneración del personal </a:t>
            </a:r>
            <a:r>
              <a:rPr lang="es-ES_tradnl" dirty="0"/>
              <a:t>afectado a las obras.</a:t>
            </a:r>
            <a:endParaRPr lang="es-ES" sz="1600" dirty="0"/>
          </a:p>
          <a:p>
            <a:r>
              <a:rPr lang="es-ES_tradnl" dirty="0"/>
              <a:t> </a:t>
            </a:r>
            <a:endParaRPr lang="es-ES" sz="1600" dirty="0"/>
          </a:p>
          <a:p>
            <a:pPr lvl="1"/>
            <a:r>
              <a:rPr lang="es-ES_tradnl" dirty="0"/>
              <a:t>El mecanismo de actualización se pondrá en marcha de manera </a:t>
            </a:r>
            <a:r>
              <a:rPr lang="es-ES_tradnl" b="1" dirty="0"/>
              <a:t>automática cada 12 meses </a:t>
            </a:r>
            <a:r>
              <a:rPr lang="es-ES_tradnl" dirty="0"/>
              <a:t>o en forma anticipada si el índice </a:t>
            </a:r>
            <a:r>
              <a:rPr lang="es-ES_tradnl" dirty="0" err="1"/>
              <a:t>polinómico</a:t>
            </a:r>
            <a:r>
              <a:rPr lang="es-ES_tradnl" dirty="0"/>
              <a:t> establecido indicara una variación </a:t>
            </a:r>
            <a:r>
              <a:rPr lang="es-ES_tradnl" b="1" dirty="0"/>
              <a:t>de costos igual o superior al 3% </a:t>
            </a:r>
            <a:r>
              <a:rPr lang="es-ES_tradnl" dirty="0"/>
              <a:t>desde el comienzo del contrato o desde la última actualización.</a:t>
            </a:r>
            <a:endParaRPr lang="es-ES" sz="1600" dirty="0"/>
          </a:p>
          <a:p>
            <a:r>
              <a:rPr lang="es-ES_tradnl" dirty="0"/>
              <a:t/>
            </a:r>
            <a:br>
              <a:rPr lang="es-ES_tradnl" dirty="0"/>
            </a:br>
            <a:endParaRPr lang="es-ES" sz="3200" dirty="0"/>
          </a:p>
        </p:txBody>
      </p:sp>
      <p:sp>
        <p:nvSpPr>
          <p:cNvPr id="6" name="Rectangle 1"/>
          <p:cNvSpPr>
            <a:spLocks noChangeArrowheads="1"/>
          </p:cNvSpPr>
          <p:nvPr/>
        </p:nvSpPr>
        <p:spPr bwMode="auto">
          <a:xfrm>
            <a:off x="2520950" y="40751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smtClean="0">
                <a:ln>
                  <a:noFill/>
                </a:ln>
                <a:solidFill>
                  <a:schemeClr val="tx1"/>
                </a:solidFill>
                <a:effectLst/>
                <a:latin typeface="Arial" panose="020B0604020202020204" pitchFamily="34" charset="0"/>
              </a:rPr>
              <a:t/>
            </a:r>
            <a:br>
              <a:rPr kumimoji="0" lang="es-ES" altLang="es-ES" sz="1800" b="0" i="0" u="none" strike="noStrike" cap="none" normalizeH="0" baseline="0" smtClean="0">
                <a:ln>
                  <a:noFill/>
                </a:ln>
                <a:solidFill>
                  <a:schemeClr val="tx1"/>
                </a:solidFill>
                <a:effectLst/>
                <a:latin typeface="Arial" panose="020B0604020202020204" pitchFamily="34" charset="0"/>
              </a:rPr>
            </a:br>
            <a:endParaRPr kumimoji="0" lang="es-ES" altLang="es-E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3787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Renglón 2 Dragado de Mantenimiento (Año 3 a 10)</a:t>
            </a:r>
            <a:br>
              <a:rPr lang="es-ES" smtClean="0"/>
            </a:br>
            <a:endParaRPr lang="es-ES" dirty="0"/>
          </a:p>
        </p:txBody>
      </p:sp>
      <p:sp>
        <p:nvSpPr>
          <p:cNvPr id="3" name="Marcador de contenido 2"/>
          <p:cNvSpPr>
            <a:spLocks noGrp="1"/>
          </p:cNvSpPr>
          <p:nvPr>
            <p:ph idx="1"/>
          </p:nvPr>
        </p:nvSpPr>
        <p:spPr>
          <a:xfrm>
            <a:off x="1103311" y="2052918"/>
            <a:ext cx="10404509" cy="4552163"/>
          </a:xfrm>
        </p:spPr>
        <p:txBody>
          <a:bodyPr>
            <a:normAutofit fontScale="92500" lnSpcReduction="10000"/>
          </a:bodyPr>
          <a:lstStyle/>
          <a:p>
            <a:r>
              <a:rPr lang="es-ES" dirty="0" smtClean="0"/>
              <a:t>INCLUYE:</a:t>
            </a:r>
          </a:p>
          <a:p>
            <a:pPr lvl="1"/>
            <a:r>
              <a:rPr lang="es-ES" dirty="0" smtClean="0"/>
              <a:t>provisión de insumos, equipos, elementos, mano de obra.</a:t>
            </a:r>
          </a:p>
          <a:p>
            <a:r>
              <a:rPr lang="es-ES" dirty="0" smtClean="0"/>
              <a:t>OBLIGACIÓN: Mantenimiento o restitución de las profundidades de diseño (antes y después de profundizar) durante el periodo contractual mediante la ejecución de :</a:t>
            </a:r>
          </a:p>
          <a:p>
            <a:pPr lvl="1"/>
            <a:r>
              <a:rPr lang="es-ES" dirty="0" smtClean="0"/>
              <a:t>Hasta 6 campañas conjuntas de draga de succión y equipo auxiliar de inyección. O</a:t>
            </a:r>
          </a:p>
          <a:p>
            <a:pPr lvl="1"/>
            <a:r>
              <a:rPr lang="es-ES" dirty="0" smtClean="0"/>
              <a:t>Hasta 4.200.000 m3. Lo que suceda primero.</a:t>
            </a:r>
          </a:p>
          <a:p>
            <a:pPr lvl="1"/>
            <a:r>
              <a:rPr lang="es-ES" dirty="0" smtClean="0"/>
              <a:t>(No se computaran los m3 cúbicos extraídos  durante la campaña de profundización ni los movilizados por los equipos de inyección.)</a:t>
            </a:r>
          </a:p>
          <a:p>
            <a:r>
              <a:rPr lang="es-ES" dirty="0" smtClean="0"/>
              <a:t>Hasta 5 campañas adicionales a elección del </a:t>
            </a:r>
            <a:r>
              <a:rPr lang="es-ES" dirty="0" smtClean="0"/>
              <a:t>Comitente </a:t>
            </a:r>
            <a:r>
              <a:rPr lang="es-ES" dirty="0" smtClean="0"/>
              <a:t>de hasta 300,000 m3 cada una.</a:t>
            </a:r>
          </a:p>
          <a:p>
            <a:r>
              <a:rPr lang="es-ES" dirty="0" smtClean="0"/>
              <a:t>El plazo de ejecución:</a:t>
            </a:r>
          </a:p>
          <a:p>
            <a:r>
              <a:rPr lang="es-ES" dirty="0" smtClean="0"/>
              <a:t>Será de OCHENTA Y CUATRO (84) meses contados a partir del Acta de Inicio del plazo total de obra.</a:t>
            </a:r>
          </a:p>
          <a:p>
            <a:endParaRPr lang="es-ES" dirty="0"/>
          </a:p>
        </p:txBody>
      </p:sp>
    </p:spTree>
    <p:extLst>
      <p:ext uri="{BB962C8B-B14F-4D97-AF65-F5344CB8AC3E}">
        <p14:creationId xmlns:p14="http://schemas.microsoft.com/office/powerpoint/2010/main" val="600524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Plazo de obra:</a:t>
            </a:r>
            <a:endParaRPr lang="es-ES" dirty="0"/>
          </a:p>
        </p:txBody>
      </p:sp>
      <p:sp>
        <p:nvSpPr>
          <p:cNvPr id="3" name="Marcador de contenido 2"/>
          <p:cNvSpPr>
            <a:spLocks noGrp="1"/>
          </p:cNvSpPr>
          <p:nvPr>
            <p:ph idx="1"/>
          </p:nvPr>
        </p:nvSpPr>
        <p:spPr>
          <a:xfrm>
            <a:off x="1215958" y="3258766"/>
            <a:ext cx="10291863" cy="2986391"/>
          </a:xfrm>
        </p:spPr>
        <p:txBody>
          <a:bodyPr>
            <a:normAutofit/>
          </a:bodyPr>
          <a:lstStyle/>
          <a:p>
            <a:r>
              <a:rPr lang="es-ES" b="1" u="sng" dirty="0" smtClean="0"/>
              <a:t>Hipótesis comienzo del plazo de contrato el 15/3/2018</a:t>
            </a:r>
          </a:p>
          <a:p>
            <a:endParaRPr lang="es-ES" dirty="0"/>
          </a:p>
          <a:p>
            <a:r>
              <a:rPr lang="es-ES" dirty="0" smtClean="0"/>
              <a:t>Fecha máxima de inicio de profundización: 14/3/2019</a:t>
            </a:r>
          </a:p>
          <a:p>
            <a:r>
              <a:rPr lang="es-ES" dirty="0" smtClean="0"/>
              <a:t>Fecha máxima de finalización: 13/3/2020</a:t>
            </a:r>
          </a:p>
          <a:p>
            <a:endParaRPr lang="es-ES" dirty="0"/>
          </a:p>
          <a:p>
            <a:r>
              <a:rPr lang="es-ES" dirty="0" smtClean="0"/>
              <a:t>(El plazo definitivo será ajustado mediante la aprobación del Plan de Trabajo)</a:t>
            </a:r>
            <a:endParaRPr lang="es-ES" dirty="0"/>
          </a:p>
        </p:txBody>
      </p:sp>
      <p:pic>
        <p:nvPicPr>
          <p:cNvPr id="4" name="Imagen 3"/>
          <p:cNvPicPr>
            <a:picLocks noChangeAspect="1"/>
          </p:cNvPicPr>
          <p:nvPr/>
        </p:nvPicPr>
        <p:blipFill>
          <a:blip r:embed="rId2"/>
          <a:stretch>
            <a:fillRect/>
          </a:stretch>
        </p:blipFill>
        <p:spPr>
          <a:xfrm>
            <a:off x="206914" y="1218843"/>
            <a:ext cx="11743163" cy="1799228"/>
          </a:xfrm>
          <a:prstGeom prst="rect">
            <a:avLst/>
          </a:prstGeom>
          <a:solidFill>
            <a:schemeClr val="tx1">
              <a:lumMod val="95000"/>
            </a:schemeClr>
          </a:solidFill>
        </p:spPr>
      </p:pic>
    </p:spTree>
    <p:extLst>
      <p:ext uri="{BB962C8B-B14F-4D97-AF65-F5344CB8AC3E}">
        <p14:creationId xmlns:p14="http://schemas.microsoft.com/office/powerpoint/2010/main" val="4021961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Marcador de texto 4"/>
          <p:cNvSpPr>
            <a:spLocks noGrp="1"/>
          </p:cNvSpPr>
          <p:nvPr>
            <p:ph type="body" sz="half" idx="2"/>
          </p:nvPr>
        </p:nvSpPr>
        <p:spPr/>
        <p:txBody>
          <a:bodyPr/>
          <a:lstStyle/>
          <a:p>
            <a:endParaRPr lang="es-ES"/>
          </a:p>
        </p:txBody>
      </p:sp>
      <p:sp>
        <p:nvSpPr>
          <p:cNvPr id="6" name="Título 5"/>
          <p:cNvSpPr>
            <a:spLocks noGrp="1"/>
          </p:cNvSpPr>
          <p:nvPr>
            <p:ph type="title"/>
          </p:nvPr>
        </p:nvSpPr>
        <p:spPr>
          <a:xfrm>
            <a:off x="1490432" y="1467257"/>
            <a:ext cx="8725710" cy="3276600"/>
          </a:xfrm>
        </p:spPr>
        <p:txBody>
          <a:bodyPr/>
          <a:lstStyle/>
          <a:p>
            <a:r>
              <a:rPr lang="es-ES" b="1" dirty="0" smtClean="0"/>
              <a:t>Remuneración del Contrato:</a:t>
            </a:r>
            <a:endParaRPr lang="es-ES" b="1" dirty="0"/>
          </a:p>
        </p:txBody>
      </p:sp>
    </p:spTree>
    <p:extLst>
      <p:ext uri="{BB962C8B-B14F-4D97-AF65-F5344CB8AC3E}">
        <p14:creationId xmlns:p14="http://schemas.microsoft.com/office/powerpoint/2010/main" val="3108204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Marcador de texto 2"/>
          <p:cNvSpPr>
            <a:spLocks noGrp="1"/>
          </p:cNvSpPr>
          <p:nvPr>
            <p:ph type="body" sz="half" idx="2"/>
          </p:nvPr>
        </p:nvSpPr>
        <p:spPr>
          <a:xfrm>
            <a:off x="603115" y="291831"/>
            <a:ext cx="10710154" cy="6157608"/>
          </a:xfrm>
        </p:spPr>
        <p:txBody>
          <a:bodyPr>
            <a:noAutofit/>
          </a:bodyPr>
          <a:lstStyle/>
          <a:p>
            <a:r>
              <a:rPr lang="es-ES" sz="3200" u="sng" dirty="0" smtClean="0">
                <a:solidFill>
                  <a:schemeClr val="tx1"/>
                </a:solidFill>
              </a:rPr>
              <a:t>El </a:t>
            </a:r>
            <a:r>
              <a:rPr lang="es-ES" sz="3200" u="sng" dirty="0">
                <a:solidFill>
                  <a:schemeClr val="tx1"/>
                </a:solidFill>
              </a:rPr>
              <a:t>Contrato será remunerado de la siguiente manera</a:t>
            </a:r>
            <a:r>
              <a:rPr lang="es-ES" sz="3200" u="sng" dirty="0" smtClean="0">
                <a:solidFill>
                  <a:schemeClr val="tx1"/>
                </a:solidFill>
              </a:rPr>
              <a:t>:</a:t>
            </a:r>
          </a:p>
          <a:p>
            <a:endParaRPr lang="es-ES" sz="3200" dirty="0">
              <a:solidFill>
                <a:schemeClr val="tx1"/>
              </a:solidFill>
            </a:endParaRPr>
          </a:p>
          <a:p>
            <a:r>
              <a:rPr lang="es-ES" sz="3200" dirty="0" smtClean="0">
                <a:solidFill>
                  <a:schemeClr val="tx1"/>
                </a:solidFill>
              </a:rPr>
              <a:t>El Renglón “</a:t>
            </a:r>
            <a:r>
              <a:rPr lang="es-ES" sz="3200" b="1" dirty="0" smtClean="0">
                <a:solidFill>
                  <a:schemeClr val="tx1"/>
                </a:solidFill>
              </a:rPr>
              <a:t>Dragado de Profundización</a:t>
            </a:r>
            <a:r>
              <a:rPr lang="es-ES" sz="3200" dirty="0" smtClean="0">
                <a:solidFill>
                  <a:schemeClr val="tx1"/>
                </a:solidFill>
              </a:rPr>
              <a:t>” se </a:t>
            </a:r>
            <a:r>
              <a:rPr lang="es-ES" sz="3200" b="1" dirty="0" smtClean="0">
                <a:solidFill>
                  <a:schemeClr val="tx1"/>
                </a:solidFill>
              </a:rPr>
              <a:t>abonará por ajuste alzado según avance por certificado de </a:t>
            </a:r>
            <a:r>
              <a:rPr lang="es-ES" sz="3200" b="1" dirty="0">
                <a:solidFill>
                  <a:schemeClr val="tx1"/>
                </a:solidFill>
              </a:rPr>
              <a:t>obra.</a:t>
            </a:r>
            <a:r>
              <a:rPr lang="es-ES" sz="3200" dirty="0">
                <a:solidFill>
                  <a:schemeClr val="tx1"/>
                </a:solidFill>
              </a:rPr>
              <a:t> Los pagos se realizarán acorde los desembolsos de la financiación ofertada por el Contratista en su propuesta</a:t>
            </a:r>
            <a:r>
              <a:rPr lang="es-ES" sz="3200" dirty="0" smtClean="0">
                <a:solidFill>
                  <a:schemeClr val="tx1"/>
                </a:solidFill>
              </a:rPr>
              <a:t>.</a:t>
            </a:r>
          </a:p>
          <a:p>
            <a:endParaRPr lang="es-ES" sz="3200" dirty="0">
              <a:solidFill>
                <a:schemeClr val="tx1"/>
              </a:solidFill>
            </a:endParaRPr>
          </a:p>
          <a:p>
            <a:r>
              <a:rPr lang="es-ES" sz="2400" dirty="0">
                <a:solidFill>
                  <a:schemeClr val="tx1"/>
                </a:solidFill>
              </a:rPr>
              <a:t>Si la ejecución de la obra se adelantare en relación a los desembolsos previstos, será a cargo del Contratista obtener el adelanto de los recursos sin costo para el Comitente</a:t>
            </a:r>
            <a:r>
              <a:rPr lang="es-ES" sz="3200" dirty="0" smtClean="0">
                <a:solidFill>
                  <a:schemeClr val="tx1"/>
                </a:solidFill>
              </a:rPr>
              <a:t>.</a:t>
            </a:r>
          </a:p>
          <a:p>
            <a:endParaRPr lang="es-ES" sz="3200" dirty="0">
              <a:solidFill>
                <a:schemeClr val="tx1"/>
              </a:solidFill>
            </a:endParaRPr>
          </a:p>
          <a:p>
            <a:endParaRPr lang="es-ES" sz="3200" dirty="0">
              <a:solidFill>
                <a:schemeClr val="tx1"/>
              </a:solidFill>
            </a:endParaRPr>
          </a:p>
        </p:txBody>
      </p:sp>
    </p:spTree>
    <p:extLst>
      <p:ext uri="{BB962C8B-B14F-4D97-AF65-F5344CB8AC3E}">
        <p14:creationId xmlns:p14="http://schemas.microsoft.com/office/powerpoint/2010/main" val="184823904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Marcador de texto 4"/>
          <p:cNvSpPr>
            <a:spLocks noGrp="1"/>
          </p:cNvSpPr>
          <p:nvPr>
            <p:ph type="body" sz="half" idx="2"/>
          </p:nvPr>
        </p:nvSpPr>
        <p:spPr>
          <a:xfrm>
            <a:off x="778213" y="1040860"/>
            <a:ext cx="10505871" cy="3848061"/>
          </a:xfrm>
        </p:spPr>
        <p:txBody>
          <a:bodyPr>
            <a:normAutofit/>
          </a:bodyPr>
          <a:lstStyle/>
          <a:p>
            <a:r>
              <a:rPr lang="es-ES" sz="2800" dirty="0">
                <a:solidFill>
                  <a:schemeClr val="tx1"/>
                </a:solidFill>
              </a:rPr>
              <a:t>El Renglón “</a:t>
            </a:r>
            <a:r>
              <a:rPr lang="es-ES" sz="2800" b="1" dirty="0">
                <a:solidFill>
                  <a:schemeClr val="tx1"/>
                </a:solidFill>
              </a:rPr>
              <a:t>Dragado de succión</a:t>
            </a:r>
            <a:r>
              <a:rPr lang="es-ES" sz="2800" dirty="0">
                <a:solidFill>
                  <a:schemeClr val="tx1"/>
                </a:solidFill>
              </a:rPr>
              <a:t>” se abonará en </a:t>
            </a:r>
            <a:r>
              <a:rPr lang="es-ES" sz="2800" b="1" dirty="0">
                <a:solidFill>
                  <a:schemeClr val="tx1"/>
                </a:solidFill>
              </a:rPr>
              <a:t>84 cuotas mensuales</a:t>
            </a:r>
            <a:r>
              <a:rPr lang="es-ES" sz="2800" dirty="0">
                <a:solidFill>
                  <a:schemeClr val="tx1"/>
                </a:solidFill>
              </a:rPr>
              <a:t> resultantes de dividir el precio total ofertado para el </a:t>
            </a:r>
            <a:r>
              <a:rPr lang="es-ES" sz="2800" dirty="0" smtClean="0">
                <a:solidFill>
                  <a:schemeClr val="tx1"/>
                </a:solidFill>
              </a:rPr>
              <a:t>Renglón,  </a:t>
            </a:r>
            <a:r>
              <a:rPr lang="es-ES" sz="2800" dirty="0">
                <a:solidFill>
                  <a:schemeClr val="tx1"/>
                </a:solidFill>
              </a:rPr>
              <a:t>por igual cantidad de períodos más </a:t>
            </a:r>
            <a:r>
              <a:rPr lang="es-ES" sz="2800" dirty="0" err="1">
                <a:solidFill>
                  <a:schemeClr val="tx1"/>
                </a:solidFill>
              </a:rPr>
              <a:t>redeterminaciones</a:t>
            </a:r>
            <a:r>
              <a:rPr lang="es-ES" sz="2800" dirty="0">
                <a:solidFill>
                  <a:schemeClr val="tx1"/>
                </a:solidFill>
              </a:rPr>
              <a:t> y ajustes correspondientes menos los descuentos que por cualquier rubro correspondan al período.</a:t>
            </a:r>
          </a:p>
          <a:p>
            <a:endParaRPr lang="es-ES" sz="2800" dirty="0"/>
          </a:p>
        </p:txBody>
      </p:sp>
    </p:spTree>
    <p:extLst>
      <p:ext uri="{BB962C8B-B14F-4D97-AF65-F5344CB8AC3E}">
        <p14:creationId xmlns:p14="http://schemas.microsoft.com/office/powerpoint/2010/main" val="803886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endParaRPr lang="es-ES"/>
          </a:p>
        </p:txBody>
      </p:sp>
      <p:sp>
        <p:nvSpPr>
          <p:cNvPr id="4" name="Título 5"/>
          <p:cNvSpPr>
            <a:spLocks noGrp="1"/>
          </p:cNvSpPr>
          <p:nvPr>
            <p:ph type="title"/>
          </p:nvPr>
        </p:nvSpPr>
        <p:spPr>
          <a:xfrm>
            <a:off x="1490432" y="1467257"/>
            <a:ext cx="8725710" cy="3276600"/>
          </a:xfrm>
        </p:spPr>
        <p:txBody>
          <a:bodyPr/>
          <a:lstStyle/>
          <a:p>
            <a:r>
              <a:rPr lang="es-ES" dirty="0" smtClean="0"/>
              <a:t>Recursos disponibles para la financiación del proyecto:</a:t>
            </a:r>
            <a:endParaRPr lang="es-ES" dirty="0"/>
          </a:p>
        </p:txBody>
      </p:sp>
    </p:spTree>
    <p:extLst>
      <p:ext uri="{BB962C8B-B14F-4D97-AF65-F5344CB8AC3E}">
        <p14:creationId xmlns:p14="http://schemas.microsoft.com/office/powerpoint/2010/main" val="2674916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Business_Plan_IonGreen_16X9_TP103417220.potx" id="{8972CA4C-8F6C-462C-9CAA-5EEFD5E0846E}" vid="{FEB4E03D-1841-41F4-B2F9-52BFA7BC1F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478CBB3-73F7-4AE4-8F66-D704F33A81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9733</TotalTime>
  <Words>2129</Words>
  <Application>Microsoft Office PowerPoint</Application>
  <PresentationFormat>Personalizado</PresentationFormat>
  <Paragraphs>295</Paragraphs>
  <Slides>35</Slides>
  <Notes>2</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35</vt:i4>
      </vt:variant>
    </vt:vector>
  </HeadingPairs>
  <TitlesOfParts>
    <vt:vector size="37" baseType="lpstr">
      <vt:lpstr>Ion</vt:lpstr>
      <vt:lpstr>Hoja de cálculo</vt:lpstr>
      <vt:lpstr>Licitación Pública Internacional por etapas múltiples para el Dragado de Profundización y Obras Complementarias del Puerto de Quequén</vt:lpstr>
      <vt:lpstr>Objeto de la Contratación:</vt:lpstr>
      <vt:lpstr>Renglón 1 Dragado de Profundización (Básica)</vt:lpstr>
      <vt:lpstr>Renglón 2 Dragado de Mantenimiento (Año 3 a 10) </vt:lpstr>
      <vt:lpstr>Plazo de obra:</vt:lpstr>
      <vt:lpstr>Remuneración del Contrato:</vt:lpstr>
      <vt:lpstr>Presentación de PowerPoint</vt:lpstr>
      <vt:lpstr>Presentación de PowerPoint</vt:lpstr>
      <vt:lpstr>Recursos disponibles para la financiación del proyecto:</vt:lpstr>
      <vt:lpstr>1) El Cargo Profundización</vt:lpstr>
      <vt:lpstr>Cargo Profundización</vt:lpstr>
      <vt:lpstr>Cargo Profundización</vt:lpstr>
      <vt:lpstr>2) Tasa de Vías Navegables:</vt:lpstr>
      <vt:lpstr>Tasa de Vías Navegables</vt:lpstr>
      <vt:lpstr>3) Saldo del Fondo Fiduciario</vt:lpstr>
      <vt:lpstr>4) Recursos Adicionales</vt:lpstr>
      <vt:lpstr>Recursos Adicionales</vt:lpstr>
      <vt:lpstr>Recursos Adicionales</vt:lpstr>
      <vt:lpstr>Recursos Adicionales</vt:lpstr>
      <vt:lpstr>Recursos Adicionales</vt:lpstr>
      <vt:lpstr>Ejemplo de flujo de ingresos estimado (base 2017)</vt:lpstr>
      <vt:lpstr>CARACTERÍSTICA DE LA OFERTA: </vt:lpstr>
      <vt:lpstr>CARTA DE FINANCIAMIENTO: </vt:lpstr>
      <vt:lpstr>CARTA DE FINANCIAMIENTO: </vt:lpstr>
      <vt:lpstr>CARTA DE FINANCIAMIENTO: </vt:lpstr>
      <vt:lpstr>SISTEMA DE CONTRATACIÓN: </vt:lpstr>
      <vt:lpstr>SISTEMA DE CONTRATACIÓN: </vt:lpstr>
      <vt:lpstr>SISTEMA DE CONTRATACIÓN: </vt:lpstr>
      <vt:lpstr>EVALUACIÓN DE LA PROPUESTA ECONÓMICA Y DE FINANCIAMIENTO  EVALUACIÓN DE LA PROPUESTA FINANCIERA   Se realizará teniendo en cuenta los aspectos cuantitativos y cualitativos de la misma.  Las ventajas de los posibles créditos para financiar el proyecto deben quedar reflejadas en la propuesta económica.  En caso que la tasa de interés sea variable, a los fines de su evaluación, se tomará el interés vigente al cierre del mercado en que se establece la mencionada tasa correspondiente al día inmediato anterior al de la presentación de la OFERTA.  Los aspectos cualitativos de la Propuesta Financiera arrojará como resultado un determinado puntaje Financiero, que ponderará a la PROPUESTA ECONÓMICA.  </vt:lpstr>
      <vt:lpstr>EVALUACIÓN DE LA PROPUESTA ECONÓMICA Y DE FINANCIAMIENTO     </vt:lpstr>
      <vt:lpstr>EVALUACIÓN DE LA PROPUESTA ECONÓMICA Y DE FINANCIAMIENTO     </vt:lpstr>
      <vt:lpstr>EVALUACIÓN DE LA PROPUESTA ECONÓMICA Y DE FINANCIAMIENTO     </vt:lpstr>
      <vt:lpstr>EVALUACIÓN DE LA PROPUESTA ECONÓMICA Y DE FINANCIAMIENTO     </vt:lpstr>
      <vt:lpstr>EVALUACIÓN DE LA PROPUESTA ECONÓMICA Y DE FINANCIAMIENTO     </vt:lpstr>
      <vt:lpstr>NORMATIVA DE REDETERMINACIÓN DE PRECIO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Puerto Quequén</dc:title>
  <dc:creator>Fernando</dc:creator>
  <cp:keywords/>
  <cp:lastModifiedBy>Usuario</cp:lastModifiedBy>
  <cp:revision>59</cp:revision>
  <cp:lastPrinted>2012-08-15T21:38:02Z</cp:lastPrinted>
  <dcterms:created xsi:type="dcterms:W3CDTF">2017-09-30T12:50:12Z</dcterms:created>
  <dcterms:modified xsi:type="dcterms:W3CDTF">2017-12-13T16:00:30Z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TC034172229991</vt:lpwstr>
  </property>
</Properties>
</file>